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62" r:id="rId3"/>
    <p:sldId id="273" r:id="rId4"/>
    <p:sldId id="275" r:id="rId5"/>
    <p:sldId id="276" r:id="rId6"/>
    <p:sldId id="271" r:id="rId7"/>
    <p:sldId id="272" r:id="rId8"/>
    <p:sldId id="285" r:id="rId9"/>
    <p:sldId id="265" r:id="rId10"/>
    <p:sldId id="277" r:id="rId11"/>
    <p:sldId id="278" r:id="rId12"/>
    <p:sldId id="279" r:id="rId13"/>
    <p:sldId id="280" r:id="rId14"/>
    <p:sldId id="281" r:id="rId15"/>
    <p:sldId id="286" r:id="rId16"/>
    <p:sldId id="283" r:id="rId17"/>
    <p:sldId id="284" r:id="rId18"/>
    <p:sldId id="282" r:id="rId19"/>
    <p:sldId id="287" r:id="rId20"/>
    <p:sldId id="288" r:id="rId21"/>
    <p:sldId id="289" r:id="rId22"/>
    <p:sldId id="290" r:id="rId23"/>
    <p:sldId id="291" r:id="rId24"/>
    <p:sldId id="292" r:id="rId25"/>
    <p:sldId id="293" r:id="rId26"/>
    <p:sldId id="294" r:id="rId2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3BB1DD-3DE1-451B-84DB-9392D9BAF087}" v="135" dt="2020-11-12T21:12:11.290"/>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2362" autoAdjust="0"/>
  </p:normalViewPr>
  <p:slideViewPr>
    <p:cSldViewPr>
      <p:cViewPr>
        <p:scale>
          <a:sx n="100" d="100"/>
          <a:sy n="100" d="100"/>
        </p:scale>
        <p:origin x="300" y="120"/>
      </p:cViewPr>
      <p:guideLst>
        <p:guide pos="3839"/>
        <p:guide orient="horz" pos="2160"/>
      </p:guideLst>
    </p:cSldViewPr>
  </p:slideViewPr>
  <p:notesTextViewPr>
    <p:cViewPr>
      <p:scale>
        <a:sx n="3" d="2"/>
        <a:sy n="3" d="2"/>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yan Spencer" userId="5e092cbe68b984a3" providerId="LiveId" clId="{733BB1DD-3DE1-451B-84DB-9392D9BAF087}"/>
    <pc:docChg chg="custSel modSld sldOrd">
      <pc:chgData name="Bryan Spencer" userId="5e092cbe68b984a3" providerId="LiveId" clId="{733BB1DD-3DE1-451B-84DB-9392D9BAF087}" dt="2020-11-12T21:18:12.985" v="14454" actId="20577"/>
      <pc:docMkLst>
        <pc:docMk/>
      </pc:docMkLst>
      <pc:sldChg chg="modSp mod">
        <pc:chgData name="Bryan Spencer" userId="5e092cbe68b984a3" providerId="LiveId" clId="{733BB1DD-3DE1-451B-84DB-9392D9BAF087}" dt="2020-11-12T21:18:12.985" v="14454" actId="20577"/>
        <pc:sldMkLst>
          <pc:docMk/>
          <pc:sldMk cId="4025013544" sldId="256"/>
        </pc:sldMkLst>
        <pc:spChg chg="mod">
          <ac:chgData name="Bryan Spencer" userId="5e092cbe68b984a3" providerId="LiveId" clId="{733BB1DD-3DE1-451B-84DB-9392D9BAF087}" dt="2020-11-12T21:18:12.985" v="14454" actId="20577"/>
          <ac:spMkLst>
            <pc:docMk/>
            <pc:sldMk cId="4025013544" sldId="256"/>
            <ac:spMk id="2" creationId="{00000000-0000-0000-0000-000000000000}"/>
          </ac:spMkLst>
        </pc:spChg>
        <pc:spChg chg="mod">
          <ac:chgData name="Bryan Spencer" userId="5e092cbe68b984a3" providerId="LiveId" clId="{733BB1DD-3DE1-451B-84DB-9392D9BAF087}" dt="2020-11-12T20:12:04.127" v="13" actId="404"/>
          <ac:spMkLst>
            <pc:docMk/>
            <pc:sldMk cId="4025013544" sldId="256"/>
            <ac:spMk id="3" creationId="{00000000-0000-0000-0000-000000000000}"/>
          </ac:spMkLst>
        </pc:spChg>
      </pc:sldChg>
      <pc:sldChg chg="addSp delSp modSp modAnim modNotesTx">
        <pc:chgData name="Bryan Spencer" userId="5e092cbe68b984a3" providerId="LiveId" clId="{733BB1DD-3DE1-451B-84DB-9392D9BAF087}" dt="2020-11-12T20:27:42.050" v="1510" actId="20577"/>
        <pc:sldMkLst>
          <pc:docMk/>
          <pc:sldMk cId="502801143" sldId="262"/>
        </pc:sldMkLst>
        <pc:spChg chg="mod">
          <ac:chgData name="Bryan Spencer" userId="5e092cbe68b984a3" providerId="LiveId" clId="{733BB1DD-3DE1-451B-84DB-9392D9BAF087}" dt="2020-11-12T20:23:50.973" v="775" actId="20577"/>
          <ac:spMkLst>
            <pc:docMk/>
            <pc:sldMk cId="502801143" sldId="262"/>
            <ac:spMk id="3" creationId="{00000000-0000-0000-0000-000000000000}"/>
          </ac:spMkLst>
        </pc:spChg>
        <pc:picChg chg="add del mod">
          <ac:chgData name="Bryan Spencer" userId="5e092cbe68b984a3" providerId="LiveId" clId="{733BB1DD-3DE1-451B-84DB-9392D9BAF087}" dt="2020-11-12T20:13:22.031" v="36"/>
          <ac:picMkLst>
            <pc:docMk/>
            <pc:sldMk cId="502801143" sldId="262"/>
            <ac:picMk id="1032" creationId="{9EC5B0C8-6FEA-45A4-ABCE-13830FB3956C}"/>
          </ac:picMkLst>
        </pc:picChg>
        <pc:picChg chg="add del mod">
          <ac:chgData name="Bryan Spencer" userId="5e092cbe68b984a3" providerId="LiveId" clId="{733BB1DD-3DE1-451B-84DB-9392D9BAF087}" dt="2020-11-12T20:15:28.474" v="59" actId="478"/>
          <ac:picMkLst>
            <pc:docMk/>
            <pc:sldMk cId="502801143" sldId="262"/>
            <ac:picMk id="1034" creationId="{C4B14F71-94E6-435E-975F-57BA91DDD66C}"/>
          </ac:picMkLst>
        </pc:picChg>
        <pc:picChg chg="add mod">
          <ac:chgData name="Bryan Spencer" userId="5e092cbe68b984a3" providerId="LiveId" clId="{733BB1DD-3DE1-451B-84DB-9392D9BAF087}" dt="2020-11-12T20:18:17.432" v="88" actId="1076"/>
          <ac:picMkLst>
            <pc:docMk/>
            <pc:sldMk cId="502801143" sldId="262"/>
            <ac:picMk id="1036" creationId="{4094FBB5-D0AA-477C-803A-9FFE420AB224}"/>
          </ac:picMkLst>
        </pc:picChg>
        <pc:picChg chg="add mod">
          <ac:chgData name="Bryan Spencer" userId="5e092cbe68b984a3" providerId="LiveId" clId="{733BB1DD-3DE1-451B-84DB-9392D9BAF087}" dt="2020-11-12T20:18:23.367" v="90" actId="14100"/>
          <ac:picMkLst>
            <pc:docMk/>
            <pc:sldMk cId="502801143" sldId="262"/>
            <ac:picMk id="1038" creationId="{2EE666DE-0C04-48FF-A99C-5B1507984C75}"/>
          </ac:picMkLst>
        </pc:picChg>
        <pc:picChg chg="add mod">
          <ac:chgData name="Bryan Spencer" userId="5e092cbe68b984a3" providerId="LiveId" clId="{733BB1DD-3DE1-451B-84DB-9392D9BAF087}" dt="2020-11-12T20:18:17.432" v="88" actId="1076"/>
          <ac:picMkLst>
            <pc:docMk/>
            <pc:sldMk cId="502801143" sldId="262"/>
            <ac:picMk id="1040" creationId="{F84FB8AF-9620-4A5B-BD1F-5B7E9C8C97AF}"/>
          </ac:picMkLst>
        </pc:picChg>
        <pc:picChg chg="add mod">
          <ac:chgData name="Bryan Spencer" userId="5e092cbe68b984a3" providerId="LiveId" clId="{733BB1DD-3DE1-451B-84DB-9392D9BAF087}" dt="2020-11-12T20:18:17.432" v="88" actId="1076"/>
          <ac:picMkLst>
            <pc:docMk/>
            <pc:sldMk cId="502801143" sldId="262"/>
            <ac:picMk id="1042" creationId="{2F009DE7-A7E4-4300-BE0A-9E16CE60EF89}"/>
          </ac:picMkLst>
        </pc:picChg>
      </pc:sldChg>
      <pc:sldChg chg="modNotesTx">
        <pc:chgData name="Bryan Spencer" userId="5e092cbe68b984a3" providerId="LiveId" clId="{733BB1DD-3DE1-451B-84DB-9392D9BAF087}" dt="2020-11-12T20:43:58.845" v="5604" actId="20577"/>
        <pc:sldMkLst>
          <pc:docMk/>
          <pc:sldMk cId="2514779726" sldId="265"/>
        </pc:sldMkLst>
      </pc:sldChg>
      <pc:sldChg chg="modNotesTx">
        <pc:chgData name="Bryan Spencer" userId="5e092cbe68b984a3" providerId="LiveId" clId="{733BB1DD-3DE1-451B-84DB-9392D9BAF087}" dt="2020-11-12T20:39:04.017" v="4221" actId="20577"/>
        <pc:sldMkLst>
          <pc:docMk/>
          <pc:sldMk cId="2542620569" sldId="271"/>
        </pc:sldMkLst>
      </pc:sldChg>
      <pc:sldChg chg="modNotesTx">
        <pc:chgData name="Bryan Spencer" userId="5e092cbe68b984a3" providerId="LiveId" clId="{733BB1DD-3DE1-451B-84DB-9392D9BAF087}" dt="2020-11-12T20:40:56.437" v="4695" actId="20577"/>
        <pc:sldMkLst>
          <pc:docMk/>
          <pc:sldMk cId="2310355582" sldId="272"/>
        </pc:sldMkLst>
      </pc:sldChg>
      <pc:sldChg chg="modNotesTx">
        <pc:chgData name="Bryan Spencer" userId="5e092cbe68b984a3" providerId="LiveId" clId="{733BB1DD-3DE1-451B-84DB-9392D9BAF087}" dt="2020-11-12T20:31:27.259" v="2347" actId="20577"/>
        <pc:sldMkLst>
          <pc:docMk/>
          <pc:sldMk cId="1589674849" sldId="273"/>
        </pc:sldMkLst>
      </pc:sldChg>
      <pc:sldChg chg="ord modNotesTx">
        <pc:chgData name="Bryan Spencer" userId="5e092cbe68b984a3" providerId="LiveId" clId="{733BB1DD-3DE1-451B-84DB-9392D9BAF087}" dt="2020-11-12T20:35:55.767" v="3329" actId="20577"/>
        <pc:sldMkLst>
          <pc:docMk/>
          <pc:sldMk cId="1128614255" sldId="275"/>
        </pc:sldMkLst>
      </pc:sldChg>
      <pc:sldChg chg="modNotesTx">
        <pc:chgData name="Bryan Spencer" userId="5e092cbe68b984a3" providerId="LiveId" clId="{733BB1DD-3DE1-451B-84DB-9392D9BAF087}" dt="2020-11-12T20:37:05.833" v="3528" actId="20577"/>
        <pc:sldMkLst>
          <pc:docMk/>
          <pc:sldMk cId="3455189009" sldId="276"/>
        </pc:sldMkLst>
      </pc:sldChg>
      <pc:sldChg chg="modNotesTx">
        <pc:chgData name="Bryan Spencer" userId="5e092cbe68b984a3" providerId="LiveId" clId="{733BB1DD-3DE1-451B-84DB-9392D9BAF087}" dt="2020-11-12T20:46:29.690" v="6338" actId="20577"/>
        <pc:sldMkLst>
          <pc:docMk/>
          <pc:sldMk cId="1580113425" sldId="277"/>
        </pc:sldMkLst>
      </pc:sldChg>
      <pc:sldChg chg="modNotesTx">
        <pc:chgData name="Bryan Spencer" userId="5e092cbe68b984a3" providerId="LiveId" clId="{733BB1DD-3DE1-451B-84DB-9392D9BAF087}" dt="2020-11-12T20:48:05.802" v="6721" actId="20577"/>
        <pc:sldMkLst>
          <pc:docMk/>
          <pc:sldMk cId="1566266248" sldId="278"/>
        </pc:sldMkLst>
      </pc:sldChg>
      <pc:sldChg chg="modNotesTx">
        <pc:chgData name="Bryan Spencer" userId="5e092cbe68b984a3" providerId="LiveId" clId="{733BB1DD-3DE1-451B-84DB-9392D9BAF087}" dt="2020-11-12T20:50:26.933" v="7410" actId="20577"/>
        <pc:sldMkLst>
          <pc:docMk/>
          <pc:sldMk cId="1943151645" sldId="279"/>
        </pc:sldMkLst>
      </pc:sldChg>
      <pc:sldChg chg="modNotesTx">
        <pc:chgData name="Bryan Spencer" userId="5e092cbe68b984a3" providerId="LiveId" clId="{733BB1DD-3DE1-451B-84DB-9392D9BAF087}" dt="2020-11-12T20:52:22.427" v="7944" actId="20577"/>
        <pc:sldMkLst>
          <pc:docMk/>
          <pc:sldMk cId="3354430414" sldId="280"/>
        </pc:sldMkLst>
      </pc:sldChg>
      <pc:sldChg chg="modNotesTx">
        <pc:chgData name="Bryan Spencer" userId="5e092cbe68b984a3" providerId="LiveId" clId="{733BB1DD-3DE1-451B-84DB-9392D9BAF087}" dt="2020-11-12T20:53:08.182" v="8152" actId="20577"/>
        <pc:sldMkLst>
          <pc:docMk/>
          <pc:sldMk cId="1312616429" sldId="281"/>
        </pc:sldMkLst>
      </pc:sldChg>
      <pc:sldChg chg="modNotesTx">
        <pc:chgData name="Bryan Spencer" userId="5e092cbe68b984a3" providerId="LiveId" clId="{733BB1DD-3DE1-451B-84DB-9392D9BAF087}" dt="2020-11-12T20:58:55.874" v="9667" actId="20577"/>
        <pc:sldMkLst>
          <pc:docMk/>
          <pc:sldMk cId="1385905190" sldId="282"/>
        </pc:sldMkLst>
      </pc:sldChg>
      <pc:sldChg chg="modSp modNotesTx">
        <pc:chgData name="Bryan Spencer" userId="5e092cbe68b984a3" providerId="LiveId" clId="{733BB1DD-3DE1-451B-84DB-9392D9BAF087}" dt="2020-11-12T20:54:54.626" v="8666" actId="20577"/>
        <pc:sldMkLst>
          <pc:docMk/>
          <pc:sldMk cId="1745732039" sldId="283"/>
        </pc:sldMkLst>
        <pc:spChg chg="mod">
          <ac:chgData name="Bryan Spencer" userId="5e092cbe68b984a3" providerId="LiveId" clId="{733BB1DD-3DE1-451B-84DB-9392D9BAF087}" dt="2020-11-12T20:53:42.022" v="8296" actId="20577"/>
          <ac:spMkLst>
            <pc:docMk/>
            <pc:sldMk cId="1745732039" sldId="283"/>
            <ac:spMk id="3" creationId="{9C8C0325-F4E3-4DC1-96AF-081F4A538A7E}"/>
          </ac:spMkLst>
        </pc:spChg>
      </pc:sldChg>
      <pc:sldChg chg="modNotesTx">
        <pc:chgData name="Bryan Spencer" userId="5e092cbe68b984a3" providerId="LiveId" clId="{733BB1DD-3DE1-451B-84DB-9392D9BAF087}" dt="2020-11-12T20:56:41.820" v="9178" actId="20577"/>
        <pc:sldMkLst>
          <pc:docMk/>
          <pc:sldMk cId="1928010947" sldId="284"/>
        </pc:sldMkLst>
      </pc:sldChg>
      <pc:sldChg chg="modNotesTx">
        <pc:chgData name="Bryan Spencer" userId="5e092cbe68b984a3" providerId="LiveId" clId="{733BB1DD-3DE1-451B-84DB-9392D9BAF087}" dt="2020-11-12T20:59:49.740" v="9908" actId="5793"/>
        <pc:sldMkLst>
          <pc:docMk/>
          <pc:sldMk cId="436843319" sldId="287"/>
        </pc:sldMkLst>
      </pc:sldChg>
      <pc:sldChg chg="modNotesTx">
        <pc:chgData name="Bryan Spencer" userId="5e092cbe68b984a3" providerId="LiveId" clId="{733BB1DD-3DE1-451B-84DB-9392D9BAF087}" dt="2020-11-12T21:01:25.742" v="10343" actId="20577"/>
        <pc:sldMkLst>
          <pc:docMk/>
          <pc:sldMk cId="3172320911" sldId="288"/>
        </pc:sldMkLst>
      </pc:sldChg>
      <pc:sldChg chg="modNotesTx">
        <pc:chgData name="Bryan Spencer" userId="5e092cbe68b984a3" providerId="LiveId" clId="{733BB1DD-3DE1-451B-84DB-9392D9BAF087}" dt="2020-11-12T21:04:04.462" v="11082" actId="20577"/>
        <pc:sldMkLst>
          <pc:docMk/>
          <pc:sldMk cId="2453227901" sldId="289"/>
        </pc:sldMkLst>
      </pc:sldChg>
      <pc:sldChg chg="modNotesTx">
        <pc:chgData name="Bryan Spencer" userId="5e092cbe68b984a3" providerId="LiveId" clId="{733BB1DD-3DE1-451B-84DB-9392D9BAF087}" dt="2020-11-12T21:07:12.507" v="11934" actId="20577"/>
        <pc:sldMkLst>
          <pc:docMk/>
          <pc:sldMk cId="1594961117" sldId="290"/>
        </pc:sldMkLst>
      </pc:sldChg>
      <pc:sldChg chg="modSp modNotesTx">
        <pc:chgData name="Bryan Spencer" userId="5e092cbe68b984a3" providerId="LiveId" clId="{733BB1DD-3DE1-451B-84DB-9392D9BAF087}" dt="2020-11-12T21:12:28.846" v="13022" actId="20577"/>
        <pc:sldMkLst>
          <pc:docMk/>
          <pc:sldMk cId="234300313" sldId="291"/>
        </pc:sldMkLst>
        <pc:spChg chg="mod">
          <ac:chgData name="Bryan Spencer" userId="5e092cbe68b984a3" providerId="LiveId" clId="{733BB1DD-3DE1-451B-84DB-9392D9BAF087}" dt="2020-11-12T21:12:11.290" v="12979" actId="20577"/>
          <ac:spMkLst>
            <pc:docMk/>
            <pc:sldMk cId="234300313" sldId="291"/>
            <ac:spMk id="3" creationId="{9F107EDD-7E9D-4EFD-99F1-46A509BBF2D0}"/>
          </ac:spMkLst>
        </pc:spChg>
      </pc:sldChg>
      <pc:sldChg chg="modNotesTx">
        <pc:chgData name="Bryan Spencer" userId="5e092cbe68b984a3" providerId="LiveId" clId="{733BB1DD-3DE1-451B-84DB-9392D9BAF087}" dt="2020-11-12T21:16:57.481" v="14453" actId="20577"/>
        <pc:sldMkLst>
          <pc:docMk/>
          <pc:sldMk cId="3957478168" sldId="29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2020-11-11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2020-11-11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I know you’re scratching your head right now thinking, “but the Green New Deal!”, “What about solar and wind?”, “Why are we even talking about oil and gas right now?”.</a:t>
            </a:r>
            <a:br>
              <a:rPr lang="en-US" dirty="0"/>
            </a:br>
            <a:br>
              <a:rPr lang="en-US" dirty="0"/>
            </a:br>
            <a:r>
              <a:rPr lang="en-US" dirty="0"/>
              <a:t>I understand your concerns, the way forward is with renewable energy, and transitions take time. Even in the future the current oil and gas industry will be very important in the future make up of energy. </a:t>
            </a:r>
            <a:br>
              <a:rPr lang="en-US" dirty="0"/>
            </a:br>
            <a:br>
              <a:rPr lang="en-US" dirty="0"/>
            </a:br>
            <a:r>
              <a:rPr lang="en-US" dirty="0"/>
              <a:t>Here’s a few facts about the oil and gas industry in the US. The oil and gas industry added 8% of the overall US GDP in 2018. That’s $1.7T. </a:t>
            </a:r>
          </a:p>
          <a:p>
            <a:endParaRPr lang="en-US" dirty="0"/>
          </a:p>
          <a:p>
            <a:r>
              <a:rPr lang="en-US" dirty="0"/>
              <a:t>The oil and gas industry employed 10.3 million people in 2018. The upstream industry (those directly involved in extracting the oil) employed about 1.5 million. These jobs are typically high paying and feed a lot of capital back into the local economies.</a:t>
            </a:r>
          </a:p>
          <a:p>
            <a:endParaRPr lang="en-US" dirty="0"/>
          </a:p>
          <a:p>
            <a:r>
              <a:rPr lang="en-US" dirty="0"/>
              <a:t>In addition, as mentioned before, the oil and gas industry will not go away anytime soon. A lot of oil and gas products are used in household appliances such as gas stoves, and water heaters. Currently transportation is heavily reliant on oil and gasoline. In addition, any plastic products are derived from petroleum.</a:t>
            </a:r>
          </a:p>
        </p:txBody>
      </p:sp>
      <p:sp>
        <p:nvSpPr>
          <p:cNvPr id="4" name="Slide Number Placeholder 3"/>
          <p:cNvSpPr>
            <a:spLocks noGrp="1"/>
          </p:cNvSpPr>
          <p:nvPr>
            <p:ph type="sldNum" sz="quarter" idx="10"/>
          </p:nvPr>
        </p:nvSpPr>
        <p:spPr/>
        <p:txBody>
          <a:bodyPr/>
          <a:lstStyle/>
          <a:p>
            <a:fld id="{3A2CC701-D80A-463B-8415-A85485312088}" type="slidenum">
              <a:rPr lang="en-US" smtClean="0"/>
              <a:t>2</a:t>
            </a:fld>
            <a:endParaRPr lang="en-US"/>
          </a:p>
        </p:txBody>
      </p:sp>
    </p:spTree>
    <p:extLst>
      <p:ext uri="{BB962C8B-B14F-4D97-AF65-F5344CB8AC3E}">
        <p14:creationId xmlns:p14="http://schemas.microsoft.com/office/powerpoint/2010/main" val="4136793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US oil data, we have production and storage graphed with rig count here. </a:t>
            </a:r>
          </a:p>
          <a:p>
            <a:endParaRPr lang="en-US" dirty="0"/>
          </a:p>
          <a:p>
            <a:r>
              <a:rPr lang="en-US" dirty="0"/>
              <a:t>The amount of stored oil increases when rig count (and thus prices) are lower, and then the stocks are slowly reduced when the rig count starts to recover. </a:t>
            </a:r>
          </a:p>
          <a:p>
            <a:endParaRPr lang="en-US" dirty="0"/>
          </a:p>
          <a:p>
            <a:r>
              <a:rPr lang="en-US" dirty="0"/>
              <a:t>Rig count and production are not linear. This is because of a number of reasons, including efficiency of operations, and the fact that drilling isn’t necessarily tied to production. You could drill wells without producing from them. This is called a “DUC” or drilled uncompleted well.</a:t>
            </a:r>
          </a:p>
        </p:txBody>
      </p:sp>
      <p:sp>
        <p:nvSpPr>
          <p:cNvPr id="4" name="Slide Number Placeholder 3"/>
          <p:cNvSpPr>
            <a:spLocks noGrp="1"/>
          </p:cNvSpPr>
          <p:nvPr>
            <p:ph type="sldNum" sz="quarter" idx="5"/>
          </p:nvPr>
        </p:nvSpPr>
        <p:spPr/>
        <p:txBody>
          <a:bodyPr/>
          <a:lstStyle/>
          <a:p>
            <a:fld id="{69C971FF-EF28-4195-A575-329446EFAA55}" type="slidenum">
              <a:rPr lang="en-US" smtClean="0"/>
              <a:t>12</a:t>
            </a:fld>
            <a:endParaRPr lang="en-US"/>
          </a:p>
        </p:txBody>
      </p:sp>
    </p:spTree>
    <p:extLst>
      <p:ext uri="{BB962C8B-B14F-4D97-AF65-F5344CB8AC3E}">
        <p14:creationId xmlns:p14="http://schemas.microsoft.com/office/powerpoint/2010/main" val="85230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OPEC and non-OPEC production tend to be quite flat over the course of the past 10 years, however their importance in modelling shows near the end of the timeline.</a:t>
            </a:r>
          </a:p>
          <a:p>
            <a:endParaRPr lang="en-US" dirty="0"/>
          </a:p>
          <a:p>
            <a:r>
              <a:rPr lang="en-US" dirty="0"/>
              <a:t>As prices plummeted, OPEC decided to cut their production artificially to try to stable the prices. This is shown in the </a:t>
            </a:r>
            <a:r>
              <a:rPr lang="en-US" dirty="0" err="1"/>
              <a:t>opec</a:t>
            </a:r>
            <a:r>
              <a:rPr lang="en-US" dirty="0"/>
              <a:t> surplus capacity line in green (how much they are holding back). As the price begins to recover, they increased their production (reducing surplus capacity). </a:t>
            </a:r>
          </a:p>
        </p:txBody>
      </p:sp>
      <p:sp>
        <p:nvSpPr>
          <p:cNvPr id="4" name="Slide Number Placeholder 3"/>
          <p:cNvSpPr>
            <a:spLocks noGrp="1"/>
          </p:cNvSpPr>
          <p:nvPr>
            <p:ph type="sldNum" sz="quarter" idx="5"/>
          </p:nvPr>
        </p:nvSpPr>
        <p:spPr/>
        <p:txBody>
          <a:bodyPr/>
          <a:lstStyle/>
          <a:p>
            <a:fld id="{69C971FF-EF28-4195-A575-329446EFAA55}" type="slidenum">
              <a:rPr lang="en-US" smtClean="0"/>
              <a:t>13</a:t>
            </a:fld>
            <a:endParaRPr lang="en-US"/>
          </a:p>
        </p:txBody>
      </p:sp>
    </p:spTree>
    <p:extLst>
      <p:ext uri="{BB962C8B-B14F-4D97-AF65-F5344CB8AC3E}">
        <p14:creationId xmlns:p14="http://schemas.microsoft.com/office/powerpoint/2010/main" val="3968069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OPEC production data, the consumption data seems quite flat until 2020 when COVID-19 hit. This is more correlated with the price crash and subsequent recovery.</a:t>
            </a:r>
          </a:p>
        </p:txBody>
      </p:sp>
      <p:sp>
        <p:nvSpPr>
          <p:cNvPr id="4" name="Slide Number Placeholder 3"/>
          <p:cNvSpPr>
            <a:spLocks noGrp="1"/>
          </p:cNvSpPr>
          <p:nvPr>
            <p:ph type="sldNum" sz="quarter" idx="5"/>
          </p:nvPr>
        </p:nvSpPr>
        <p:spPr/>
        <p:txBody>
          <a:bodyPr/>
          <a:lstStyle/>
          <a:p>
            <a:fld id="{69C971FF-EF28-4195-A575-329446EFAA55}" type="slidenum">
              <a:rPr lang="en-US" smtClean="0"/>
              <a:t>14</a:t>
            </a:fld>
            <a:endParaRPr lang="en-US"/>
          </a:p>
        </p:txBody>
      </p:sp>
    </p:spTree>
    <p:extLst>
      <p:ext uri="{BB962C8B-B14F-4D97-AF65-F5344CB8AC3E}">
        <p14:creationId xmlns:p14="http://schemas.microsoft.com/office/powerpoint/2010/main" val="1752073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objective of this model?</a:t>
            </a:r>
          </a:p>
          <a:p>
            <a:endParaRPr lang="en-US" dirty="0"/>
          </a:p>
          <a:p>
            <a:r>
              <a:rPr lang="en-US" dirty="0"/>
              <a:t>The objective is to predict the percent change in US oil rig count 8 weeks into the future.</a:t>
            </a:r>
          </a:p>
          <a:p>
            <a:endParaRPr lang="en-US" dirty="0"/>
          </a:p>
          <a:p>
            <a:r>
              <a:rPr lang="en-US" dirty="0"/>
              <a:t>I chose to do a classification model over a multi variate time series model due to the reduced complexity, increased model accuracy, and decreased computation time.</a:t>
            </a:r>
          </a:p>
          <a:p>
            <a:endParaRPr lang="en-US" dirty="0"/>
          </a:p>
          <a:p>
            <a:r>
              <a:rPr lang="en-US" dirty="0"/>
              <a:t>We’ll turn this into a classification problem by “binning” predictions into four different categories, a significant decrease or increase, and a slight decrease or increase.</a:t>
            </a:r>
          </a:p>
        </p:txBody>
      </p:sp>
      <p:sp>
        <p:nvSpPr>
          <p:cNvPr id="4" name="Slide Number Placeholder 3"/>
          <p:cNvSpPr>
            <a:spLocks noGrp="1"/>
          </p:cNvSpPr>
          <p:nvPr>
            <p:ph type="sldNum" sz="quarter" idx="5"/>
          </p:nvPr>
        </p:nvSpPr>
        <p:spPr/>
        <p:txBody>
          <a:bodyPr/>
          <a:lstStyle/>
          <a:p>
            <a:fld id="{69C971FF-EF28-4195-A575-329446EFAA55}" type="slidenum">
              <a:rPr lang="en-US" smtClean="0"/>
              <a:t>16</a:t>
            </a:fld>
            <a:endParaRPr lang="en-US"/>
          </a:p>
        </p:txBody>
      </p:sp>
    </p:spTree>
    <p:extLst>
      <p:ext uri="{BB962C8B-B14F-4D97-AF65-F5344CB8AC3E}">
        <p14:creationId xmlns:p14="http://schemas.microsoft.com/office/powerpoint/2010/main" val="326097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steps that we’ll go through in this section will be to encode the classification labels into the data.</a:t>
            </a:r>
          </a:p>
          <a:p>
            <a:endParaRPr lang="en-US" dirty="0"/>
          </a:p>
          <a:p>
            <a:r>
              <a:rPr lang="en-US" dirty="0"/>
              <a:t>Split the data into train and test set (here the test set will consist of 33% of the data).</a:t>
            </a:r>
          </a:p>
          <a:p>
            <a:endParaRPr lang="en-US" dirty="0"/>
          </a:p>
          <a:p>
            <a:r>
              <a:rPr lang="en-US" dirty="0"/>
              <a:t>Model training, using grid search for parameter optimization and 5 fold cross validation</a:t>
            </a:r>
          </a:p>
          <a:p>
            <a:endParaRPr lang="en-US" dirty="0"/>
          </a:p>
          <a:p>
            <a:r>
              <a:rPr lang="en-US" dirty="0"/>
              <a:t>And finally model evaluation, selection and performance investigation. Here we will use multiple classification scoring metrics to choose which model is best.</a:t>
            </a:r>
          </a:p>
        </p:txBody>
      </p:sp>
      <p:sp>
        <p:nvSpPr>
          <p:cNvPr id="4" name="Slide Number Placeholder 3"/>
          <p:cNvSpPr>
            <a:spLocks noGrp="1"/>
          </p:cNvSpPr>
          <p:nvPr>
            <p:ph type="sldNum" sz="quarter" idx="5"/>
          </p:nvPr>
        </p:nvSpPr>
        <p:spPr/>
        <p:txBody>
          <a:bodyPr/>
          <a:lstStyle/>
          <a:p>
            <a:fld id="{69C971FF-EF28-4195-A575-329446EFAA55}" type="slidenum">
              <a:rPr lang="en-US" smtClean="0"/>
              <a:t>17</a:t>
            </a:fld>
            <a:endParaRPr lang="en-US"/>
          </a:p>
        </p:txBody>
      </p:sp>
    </p:spTree>
    <p:extLst>
      <p:ext uri="{BB962C8B-B14F-4D97-AF65-F5344CB8AC3E}">
        <p14:creationId xmlns:p14="http://schemas.microsoft.com/office/powerpoint/2010/main" val="268875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encode the classification categories, the percent change was found between the date t, and t + 8. These values were calculated and plotted in a histogram and cumulative distribution graph. The distribution is close to normal with a long left tail. </a:t>
            </a:r>
          </a:p>
          <a:p>
            <a:endParaRPr lang="en-US" dirty="0"/>
          </a:p>
          <a:p>
            <a:r>
              <a:rPr lang="en-US" dirty="0"/>
              <a:t>I decided to split the data into four bins, divided between positive and negative changes.</a:t>
            </a:r>
          </a:p>
        </p:txBody>
      </p:sp>
      <p:sp>
        <p:nvSpPr>
          <p:cNvPr id="4" name="Slide Number Placeholder 3"/>
          <p:cNvSpPr>
            <a:spLocks noGrp="1"/>
          </p:cNvSpPr>
          <p:nvPr>
            <p:ph type="sldNum" sz="quarter" idx="5"/>
          </p:nvPr>
        </p:nvSpPr>
        <p:spPr/>
        <p:txBody>
          <a:bodyPr/>
          <a:lstStyle/>
          <a:p>
            <a:fld id="{69C971FF-EF28-4195-A575-329446EFAA55}" type="slidenum">
              <a:rPr lang="en-US" smtClean="0"/>
              <a:t>18</a:t>
            </a:fld>
            <a:endParaRPr lang="en-US"/>
          </a:p>
        </p:txBody>
      </p:sp>
    </p:spTree>
    <p:extLst>
      <p:ext uri="{BB962C8B-B14F-4D97-AF65-F5344CB8AC3E}">
        <p14:creationId xmlns:p14="http://schemas.microsoft.com/office/powerpoint/2010/main" val="263982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was split as mentioned before with a 66% train, and 33% test split. The distribution of the split can be shown here. This split was kept consistent during the training and evaluation of the model.</a:t>
            </a:r>
          </a:p>
        </p:txBody>
      </p:sp>
      <p:sp>
        <p:nvSpPr>
          <p:cNvPr id="4" name="Slide Number Placeholder 3"/>
          <p:cNvSpPr>
            <a:spLocks noGrp="1"/>
          </p:cNvSpPr>
          <p:nvPr>
            <p:ph type="sldNum" sz="quarter" idx="5"/>
          </p:nvPr>
        </p:nvSpPr>
        <p:spPr/>
        <p:txBody>
          <a:bodyPr/>
          <a:lstStyle/>
          <a:p>
            <a:fld id="{69C971FF-EF28-4195-A575-329446EFAA55}" type="slidenum">
              <a:rPr lang="en-US" smtClean="0"/>
              <a:t>19</a:t>
            </a:fld>
            <a:endParaRPr lang="en-US"/>
          </a:p>
        </p:txBody>
      </p:sp>
    </p:spTree>
    <p:extLst>
      <p:ext uri="{BB962C8B-B14F-4D97-AF65-F5344CB8AC3E}">
        <p14:creationId xmlns:p14="http://schemas.microsoft.com/office/powerpoint/2010/main" val="2448029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training procedure was to first establish a baseline using </a:t>
            </a:r>
            <a:r>
              <a:rPr lang="en-US" dirty="0" err="1"/>
              <a:t>sklearn’s</a:t>
            </a:r>
            <a:r>
              <a:rPr lang="en-US" dirty="0"/>
              <a:t> dummy classifier, and random choice (25% for each class, and 50% between positive and negative).</a:t>
            </a:r>
          </a:p>
          <a:p>
            <a:endParaRPr lang="en-US" dirty="0"/>
          </a:p>
          <a:p>
            <a:r>
              <a:rPr lang="en-US" dirty="0"/>
              <a:t>Then I used three different models to predict the rig count, </a:t>
            </a:r>
            <a:r>
              <a:rPr lang="en-US" dirty="0" err="1"/>
              <a:t>Kmeans</a:t>
            </a:r>
            <a:r>
              <a:rPr lang="en-US" dirty="0"/>
              <a:t> clustering as a measure of how physically close the data sets are, Random Forest Classifier, and </a:t>
            </a:r>
            <a:r>
              <a:rPr lang="en-US" dirty="0" err="1"/>
              <a:t>XGBoost</a:t>
            </a:r>
            <a:r>
              <a:rPr lang="en-US" dirty="0"/>
              <a:t>.</a:t>
            </a:r>
          </a:p>
        </p:txBody>
      </p:sp>
      <p:sp>
        <p:nvSpPr>
          <p:cNvPr id="4" name="Slide Number Placeholder 3"/>
          <p:cNvSpPr>
            <a:spLocks noGrp="1"/>
          </p:cNvSpPr>
          <p:nvPr>
            <p:ph type="sldNum" sz="quarter" idx="5"/>
          </p:nvPr>
        </p:nvSpPr>
        <p:spPr/>
        <p:txBody>
          <a:bodyPr/>
          <a:lstStyle/>
          <a:p>
            <a:fld id="{69C971FF-EF28-4195-A575-329446EFAA55}" type="slidenum">
              <a:rPr lang="en-US" smtClean="0"/>
              <a:t>20</a:t>
            </a:fld>
            <a:endParaRPr lang="en-US"/>
          </a:p>
        </p:txBody>
      </p:sp>
    </p:spTree>
    <p:extLst>
      <p:ext uri="{BB962C8B-B14F-4D97-AF65-F5344CB8AC3E}">
        <p14:creationId xmlns:p14="http://schemas.microsoft.com/office/powerpoint/2010/main" val="1540651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models were evaluated using multiple classification scoring metrics for multivariate datasets. Accuracy, precision and recall are standard scoring metrics. Average scores will be shown, however, the individual performance of all metrics were used during the optimization of the model.</a:t>
            </a:r>
          </a:p>
          <a:p>
            <a:endParaRPr lang="en-US" dirty="0"/>
          </a:p>
          <a:p>
            <a:r>
              <a:rPr lang="en-US" dirty="0"/>
              <a:t>The positive negative classification is shown in the confusion matrix on the right. The objective of the positive negative classification is to define how many points were predicted as positive, but were actually negative, and vice versa. This is the most important metric of them all, as the value of the model is completely lost if the model misclassifies a positive as a negative.</a:t>
            </a:r>
          </a:p>
        </p:txBody>
      </p:sp>
      <p:sp>
        <p:nvSpPr>
          <p:cNvPr id="4" name="Slide Number Placeholder 3"/>
          <p:cNvSpPr>
            <a:spLocks noGrp="1"/>
          </p:cNvSpPr>
          <p:nvPr>
            <p:ph type="sldNum" sz="quarter" idx="5"/>
          </p:nvPr>
        </p:nvSpPr>
        <p:spPr/>
        <p:txBody>
          <a:bodyPr/>
          <a:lstStyle/>
          <a:p>
            <a:fld id="{69C971FF-EF28-4195-A575-329446EFAA55}" type="slidenum">
              <a:rPr lang="en-US" smtClean="0"/>
              <a:t>21</a:t>
            </a:fld>
            <a:endParaRPr lang="en-US"/>
          </a:p>
        </p:txBody>
      </p:sp>
    </p:spTree>
    <p:extLst>
      <p:ext uri="{BB962C8B-B14F-4D97-AF65-F5344CB8AC3E}">
        <p14:creationId xmlns:p14="http://schemas.microsoft.com/office/powerpoint/2010/main" val="453781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table of all the models that were trained. The baseline dummy classifier performs slightly better than random choice, while </a:t>
            </a:r>
            <a:r>
              <a:rPr lang="en-US" dirty="0" err="1"/>
              <a:t>Kmeans</a:t>
            </a:r>
            <a:r>
              <a:rPr lang="en-US" dirty="0"/>
              <a:t> performs worse than the dummy classifier. This shows that the data are not grouped and requires a more complex analysis.</a:t>
            </a:r>
          </a:p>
          <a:p>
            <a:endParaRPr lang="en-US" dirty="0"/>
          </a:p>
          <a:p>
            <a:r>
              <a:rPr lang="en-US" dirty="0"/>
              <a:t>The Random Forest Classifiers and </a:t>
            </a:r>
            <a:r>
              <a:rPr lang="en-US" dirty="0" err="1"/>
              <a:t>XGBoosts</a:t>
            </a:r>
            <a:r>
              <a:rPr lang="en-US" dirty="0"/>
              <a:t> were optimized with different metrics, as well as their base model performance. The Random Forest Classifier using the positive negative classification metric to during parameter tuning provided the best performance. </a:t>
            </a:r>
          </a:p>
          <a:p>
            <a:endParaRPr lang="en-US" dirty="0"/>
          </a:p>
          <a:p>
            <a:r>
              <a:rPr lang="en-US" dirty="0"/>
              <a:t>The confusion matrix is shown on the right. </a:t>
            </a:r>
          </a:p>
        </p:txBody>
      </p:sp>
      <p:sp>
        <p:nvSpPr>
          <p:cNvPr id="4" name="Slide Number Placeholder 3"/>
          <p:cNvSpPr>
            <a:spLocks noGrp="1"/>
          </p:cNvSpPr>
          <p:nvPr>
            <p:ph type="sldNum" sz="quarter" idx="5"/>
          </p:nvPr>
        </p:nvSpPr>
        <p:spPr/>
        <p:txBody>
          <a:bodyPr/>
          <a:lstStyle/>
          <a:p>
            <a:fld id="{69C971FF-EF28-4195-A575-329446EFAA55}" type="slidenum">
              <a:rPr lang="en-US" smtClean="0"/>
              <a:t>22</a:t>
            </a:fld>
            <a:endParaRPr lang="en-US"/>
          </a:p>
        </p:txBody>
      </p:sp>
    </p:spTree>
    <p:extLst>
      <p:ext uri="{BB962C8B-B14F-4D97-AF65-F5344CB8AC3E}">
        <p14:creationId xmlns:p14="http://schemas.microsoft.com/office/powerpoint/2010/main" val="264685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the oil and gas industry important now? COVID-19 has turned the industry on its head, specifically in the US. The growth of the oil and gas industry in the US has been </a:t>
            </a:r>
            <a:r>
              <a:rPr lang="en-US" dirty="0" err="1"/>
              <a:t>fuelled</a:t>
            </a:r>
            <a:r>
              <a:rPr lang="en-US" dirty="0"/>
              <a:t> by investment and debt to finance current activities. With the reduced mobility worldwide due to COVID-19, demand has plummeted and oil prices have crashed 40%. In just the upstream industry, 110,000 jobs have been lost since April. With an apparent subsequent wave in cases worldwide, will this demand recover? Will the industry respond as a whole to increased demand? When will the activity rebound?</a:t>
            </a:r>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1945251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apparent in the table on the previous slide, the model performed very well. The performance of the test points are shown on the graph on the right. The correctly predicted points are </a:t>
            </a:r>
            <a:r>
              <a:rPr lang="en-US" dirty="0" err="1"/>
              <a:t>coloured</a:t>
            </a:r>
            <a:r>
              <a:rPr lang="en-US" dirty="0"/>
              <a:t> in green, while the incorrectly predicted points are </a:t>
            </a:r>
            <a:r>
              <a:rPr lang="en-US" dirty="0" err="1"/>
              <a:t>coloured</a:t>
            </a:r>
            <a:r>
              <a:rPr lang="en-US" dirty="0"/>
              <a:t> in red.</a:t>
            </a:r>
          </a:p>
          <a:p>
            <a:endParaRPr lang="en-US" dirty="0"/>
          </a:p>
          <a:p>
            <a:r>
              <a:rPr lang="en-US" dirty="0"/>
              <a:t>There are no obvious trends in misclassifications. Most misclassifications were between positive and positives or negatives and negatives. And were scattered throughout the timeline.</a:t>
            </a:r>
          </a:p>
          <a:p>
            <a:endParaRPr lang="en-US" dirty="0"/>
          </a:p>
          <a:p>
            <a:r>
              <a:rPr lang="en-US" dirty="0"/>
              <a:t>Only seven points were misclassified between positive and negative. Most of these points were along the border of the bins.</a:t>
            </a:r>
          </a:p>
          <a:p>
            <a:endParaRPr lang="en-US" dirty="0"/>
          </a:p>
          <a:p>
            <a:r>
              <a:rPr lang="en-US" dirty="0"/>
              <a:t>No severe misclasses were apparent (predicted a significant increase, when the actual data was a significant decrease).</a:t>
            </a:r>
          </a:p>
          <a:p>
            <a:endParaRPr lang="en-US" dirty="0"/>
          </a:p>
          <a:p>
            <a:r>
              <a:rPr lang="en-US" dirty="0"/>
              <a:t>In addition, and most importantly the model performed perfectly since COVID-19 crash, despite the significant fluctuations involved.</a:t>
            </a:r>
          </a:p>
        </p:txBody>
      </p:sp>
      <p:sp>
        <p:nvSpPr>
          <p:cNvPr id="4" name="Slide Number Placeholder 3"/>
          <p:cNvSpPr>
            <a:spLocks noGrp="1"/>
          </p:cNvSpPr>
          <p:nvPr>
            <p:ph type="sldNum" sz="quarter" idx="5"/>
          </p:nvPr>
        </p:nvSpPr>
        <p:spPr/>
        <p:txBody>
          <a:bodyPr/>
          <a:lstStyle/>
          <a:p>
            <a:fld id="{69C971FF-EF28-4195-A575-329446EFAA55}" type="slidenum">
              <a:rPr lang="en-US" smtClean="0"/>
              <a:t>23</a:t>
            </a:fld>
            <a:endParaRPr lang="en-US"/>
          </a:p>
        </p:txBody>
      </p:sp>
    </p:spTree>
    <p:extLst>
      <p:ext uri="{BB962C8B-B14F-4D97-AF65-F5344CB8AC3E}">
        <p14:creationId xmlns:p14="http://schemas.microsoft.com/office/powerpoint/2010/main" val="2153447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could be improved on this model? </a:t>
            </a:r>
          </a:p>
          <a:p>
            <a:endParaRPr lang="en-US" dirty="0"/>
          </a:p>
          <a:p>
            <a:r>
              <a:rPr lang="en-US" dirty="0"/>
              <a:t>Most important thing to improve would be to increase the number of bins. The significant increases and decreases encompass a large range. The more specific we can be the more value we can give to the stake holders.</a:t>
            </a:r>
          </a:p>
          <a:p>
            <a:endParaRPr lang="en-US" dirty="0"/>
          </a:p>
          <a:p>
            <a:r>
              <a:rPr lang="en-US" dirty="0"/>
              <a:t>I’d also like to predict the rig count in individual basins. However this requires additional data and features. Specifically I’m looking for break even prices for operators in a specific location, which I was unable to find public data for. This would help add further value to regional stakeholders.</a:t>
            </a:r>
          </a:p>
          <a:p>
            <a:endParaRPr lang="en-US" dirty="0"/>
          </a:p>
          <a:p>
            <a:r>
              <a:rPr lang="en-US" dirty="0"/>
              <a:t>I’m looking to revisit the regression prediction model, preferably employing some more advanced models to increase the accuracy in performance. Having a specific rig count number would help improve the confidence in the overall model as </a:t>
            </a:r>
            <a:r>
              <a:rPr lang="en-US" dirty="0" err="1"/>
              <a:t>opposted</a:t>
            </a:r>
            <a:r>
              <a:rPr lang="en-US" dirty="0"/>
              <a:t> to having a percentile range.</a:t>
            </a:r>
          </a:p>
          <a:p>
            <a:endParaRPr lang="en-US" dirty="0"/>
          </a:p>
          <a:p>
            <a:r>
              <a:rPr lang="en-US" dirty="0"/>
              <a:t>And finally I’m looking to add an interactive feature to the model. This could range from a prediction calculator (insert data here and output the expected change 8 weeks down the line), or a dashboard with a more visual interface. This would also help more stakeholders be able to interact with the model without having to load and run specific code.</a:t>
            </a:r>
          </a:p>
        </p:txBody>
      </p:sp>
      <p:sp>
        <p:nvSpPr>
          <p:cNvPr id="4" name="Slide Number Placeholder 3"/>
          <p:cNvSpPr>
            <a:spLocks noGrp="1"/>
          </p:cNvSpPr>
          <p:nvPr>
            <p:ph type="sldNum" sz="quarter" idx="5"/>
          </p:nvPr>
        </p:nvSpPr>
        <p:spPr/>
        <p:txBody>
          <a:bodyPr/>
          <a:lstStyle/>
          <a:p>
            <a:fld id="{69C971FF-EF28-4195-A575-329446EFAA55}" type="slidenum">
              <a:rPr lang="en-US" smtClean="0"/>
              <a:t>25</a:t>
            </a:fld>
            <a:endParaRPr lang="en-US"/>
          </a:p>
        </p:txBody>
      </p:sp>
    </p:spTree>
    <p:extLst>
      <p:ext uri="{BB962C8B-B14F-4D97-AF65-F5344CB8AC3E}">
        <p14:creationId xmlns:p14="http://schemas.microsoft.com/office/powerpoint/2010/main" val="2861888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 rig? Starts the process for extracting oil from reservoirs deep under surface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rig directly involves dozens of workers, and indirectly involves many more – from truck drivers, to repair technicians, to contractors. A good measure of thumb is that each rig involves about 100 jobs.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Oil rig count is a good measurement of expected industry activity, though do not expect the jobs / rig to reflect the entire industry, as there are many different services offered, and drilling is just a portion of the entire upstream industry</a:t>
            </a:r>
          </a:p>
          <a:p>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4</a:t>
            </a:fld>
            <a:endParaRPr lang="en-US"/>
          </a:p>
        </p:txBody>
      </p:sp>
    </p:spTree>
    <p:extLst>
      <p:ext uri="{BB962C8B-B14F-4D97-AF65-F5344CB8AC3E}">
        <p14:creationId xmlns:p14="http://schemas.microsoft.com/office/powerpoint/2010/main" val="161187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would be interested in having a better idea about rig count?</a:t>
            </a:r>
          </a:p>
          <a:p>
            <a:endParaRPr lang="en-US" dirty="0"/>
          </a:p>
          <a:p>
            <a:r>
              <a:rPr lang="en-US" dirty="0"/>
              <a:t>As a former oil and gas employee, it’s a question that I had and got me to investigate this problem. Thousands of laid off or furloughed employees are asking the same question. Will I ever be able to come back to this industry?</a:t>
            </a:r>
          </a:p>
          <a:p>
            <a:endParaRPr lang="en-US" dirty="0"/>
          </a:p>
          <a:p>
            <a:r>
              <a:rPr lang="en-US" dirty="0"/>
              <a:t>With so many people out of work, there are a lot of oil and gas employees with a lot of talent sitting idle. If activity were to pick up, major companies such as Shell, ExxonMobil, or service providers such as Schlumberger would want to make sure they respond appropriately with sufficient man-power, equipment, and other assets. If they make a decision too late, a lot of good talent might disappear, or prices would increase.</a:t>
            </a:r>
          </a:p>
          <a:p>
            <a:endParaRPr lang="en-US" dirty="0"/>
          </a:p>
          <a:p>
            <a:r>
              <a:rPr lang="en-US" dirty="0"/>
              <a:t>In addition, as mentioned investors play a large role in this as well. They could use this data to appropriately assess risk and make better choices on investments in the near future.</a:t>
            </a:r>
          </a:p>
        </p:txBody>
      </p:sp>
      <p:sp>
        <p:nvSpPr>
          <p:cNvPr id="4" name="Slide Number Placeholder 3"/>
          <p:cNvSpPr>
            <a:spLocks noGrp="1"/>
          </p:cNvSpPr>
          <p:nvPr>
            <p:ph type="sldNum" sz="quarter" idx="5"/>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28789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are we at today?</a:t>
            </a:r>
          </a:p>
          <a:p>
            <a:endParaRPr lang="en-US" dirty="0"/>
          </a:p>
          <a:p>
            <a:r>
              <a:rPr lang="en-US" dirty="0"/>
              <a:t>Here is a graph showing the current US rig count in blue. As you can see there have been two instances of “crashes” where rig count has dropped significantly. Why did this happen?</a:t>
            </a:r>
          </a:p>
          <a:p>
            <a:endParaRPr lang="en-US" dirty="0"/>
          </a:p>
          <a:p>
            <a:r>
              <a:rPr lang="en-US" dirty="0"/>
              <a:t>Most of this can be explained by looking at the oil price. As you can see the rig count is closely correlated to the oil price. However, if you look near the end of the graph you can see that oil prices have quickly recovered, however the rig count has not recovered. </a:t>
            </a:r>
          </a:p>
        </p:txBody>
      </p:sp>
      <p:sp>
        <p:nvSpPr>
          <p:cNvPr id="4" name="Slide Number Placeholder 3"/>
          <p:cNvSpPr>
            <a:spLocks noGrp="1"/>
          </p:cNvSpPr>
          <p:nvPr>
            <p:ph type="sldNum" sz="quarter" idx="5"/>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2978029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So what other factors can influence rig count?</a:t>
            </a:r>
          </a:p>
          <a:p>
            <a:endParaRPr lang="en-US" dirty="0"/>
          </a:p>
          <a:p>
            <a:r>
              <a:rPr lang="en-US" dirty="0"/>
              <a:t>According to the EIA there are a number of factors that influence the price of oil – mainly split between supply (OPEC and non-OPEC production) and demand (consumption). There are a lot of sub factors at play here that could also influence the US rig count. We’ll need to find a few to build a model that will appropriately predict rig count in the US.</a:t>
            </a:r>
          </a:p>
        </p:txBody>
      </p:sp>
      <p:sp>
        <p:nvSpPr>
          <p:cNvPr id="4" name="Slide Number Placeholder 3"/>
          <p:cNvSpPr>
            <a:spLocks noGrp="1"/>
          </p:cNvSpPr>
          <p:nvPr>
            <p:ph type="sldNum" sz="quarter" idx="10"/>
          </p:nvPr>
        </p:nvSpPr>
        <p:spPr/>
        <p:txBody>
          <a:bodyPr/>
          <a:lstStyle/>
          <a:p>
            <a:fld id="{3A2CC701-D80A-463B-8415-A85485312088}" type="slidenum">
              <a:rPr lang="en-US" smtClean="0"/>
              <a:t>7</a:t>
            </a:fld>
            <a:endParaRPr lang="en-US"/>
          </a:p>
        </p:txBody>
      </p:sp>
    </p:spTree>
    <p:extLst>
      <p:ext uri="{BB962C8B-B14F-4D97-AF65-F5344CB8AC3E}">
        <p14:creationId xmlns:p14="http://schemas.microsoft.com/office/powerpoint/2010/main" val="1003180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data will we use? The two subsets of data are the actual rig count data and the economic data.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Rig Count Data comes from Baker Hughes – which has long been the standard for recording rig count data worldwide, and in the US. The data is available from 2011 to present and is available every week.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economic data comes from the US Energy Intelligence Agency or EIA. Here we will have four subsets of data : oil price, USA storage and production data, OPEC and non-OPEC production data, and OECD and non-OECD consumption data. The frequency of this data varies from daily to monthly and have all been normalized to match the weekly rig count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Overall the data has 35 features and 510 observations. </a:t>
            </a:r>
          </a:p>
        </p:txBody>
      </p:sp>
      <p:sp>
        <p:nvSpPr>
          <p:cNvPr id="4" name="Slide Number Placeholder 3"/>
          <p:cNvSpPr>
            <a:spLocks noGrp="1"/>
          </p:cNvSpPr>
          <p:nvPr>
            <p:ph type="sldNum" sz="quarter" idx="10"/>
          </p:nvPr>
        </p:nvSpPr>
        <p:spPr/>
        <p:txBody>
          <a:bodyPr/>
          <a:lstStyle/>
          <a:p>
            <a:fld id="{3A2CC701-D80A-463B-8415-A85485312088}" type="slidenum">
              <a:rPr lang="en-US" smtClean="0"/>
              <a:t>9</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it all relate to each other?</a:t>
            </a:r>
          </a:p>
          <a:p>
            <a:endParaRPr lang="en-US" dirty="0"/>
          </a:p>
          <a:p>
            <a:r>
              <a:rPr lang="en-US" dirty="0"/>
              <a:t>The rig data has been split up by basin here. For simplicities’ sake only the Total Rig Count will be assessed here. It is shown by the vertical black box.</a:t>
            </a:r>
          </a:p>
          <a:p>
            <a:endParaRPr lang="en-US" dirty="0"/>
          </a:p>
          <a:p>
            <a:r>
              <a:rPr lang="en-US" dirty="0"/>
              <a:t>The oil price data is highly correlated to each other, but is also highly correlated to the Total Rig Count, which is as expected.</a:t>
            </a:r>
          </a:p>
          <a:p>
            <a:endParaRPr lang="en-US" dirty="0"/>
          </a:p>
          <a:p>
            <a:r>
              <a:rPr lang="en-US" dirty="0"/>
              <a:t>The USA oil data shows both significant negative and positive correlations to the rig count.</a:t>
            </a:r>
          </a:p>
          <a:p>
            <a:endParaRPr lang="en-US" dirty="0"/>
          </a:p>
          <a:p>
            <a:r>
              <a:rPr lang="en-US" dirty="0"/>
              <a:t>OPEC production data shows less significant negative and positive correlations compared to the USA oil data but could still play a factor.</a:t>
            </a:r>
          </a:p>
          <a:p>
            <a:endParaRPr lang="en-US" dirty="0"/>
          </a:p>
          <a:p>
            <a:r>
              <a:rPr lang="en-US" dirty="0"/>
              <a:t>The world consumption data also shows a variety of negative and positive correlations. We’ll explore those in the next few slides.</a:t>
            </a:r>
          </a:p>
        </p:txBody>
      </p:sp>
      <p:sp>
        <p:nvSpPr>
          <p:cNvPr id="4" name="Slide Number Placeholder 3"/>
          <p:cNvSpPr>
            <a:spLocks noGrp="1"/>
          </p:cNvSpPr>
          <p:nvPr>
            <p:ph type="sldNum" sz="quarter" idx="5"/>
          </p:nvPr>
        </p:nvSpPr>
        <p:spPr/>
        <p:txBody>
          <a:bodyPr/>
          <a:lstStyle/>
          <a:p>
            <a:fld id="{69C971FF-EF28-4195-A575-329446EFAA55}" type="slidenum">
              <a:rPr lang="en-US" smtClean="0"/>
              <a:t>10</a:t>
            </a:fld>
            <a:endParaRPr lang="en-US"/>
          </a:p>
        </p:txBody>
      </p:sp>
    </p:spTree>
    <p:extLst>
      <p:ext uri="{BB962C8B-B14F-4D97-AF65-F5344CB8AC3E}">
        <p14:creationId xmlns:p14="http://schemas.microsoft.com/office/powerpoint/2010/main" val="3062406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 count is shown above, and oil price in the second graph. As mentioned before, we will only be considering the total rig count.</a:t>
            </a:r>
          </a:p>
          <a:p>
            <a:endParaRPr lang="en-US" dirty="0"/>
          </a:p>
          <a:p>
            <a:r>
              <a:rPr lang="en-US" dirty="0"/>
              <a:t>In terms of oil price, you can see many are show high collinearity and would hurt the model performance if all were included. As such only WTI (the standard for US oil prices) has been used.</a:t>
            </a:r>
          </a:p>
        </p:txBody>
      </p:sp>
      <p:sp>
        <p:nvSpPr>
          <p:cNvPr id="4" name="Slide Number Placeholder 3"/>
          <p:cNvSpPr>
            <a:spLocks noGrp="1"/>
          </p:cNvSpPr>
          <p:nvPr>
            <p:ph type="sldNum" sz="quarter" idx="5"/>
          </p:nvPr>
        </p:nvSpPr>
        <p:spPr/>
        <p:txBody>
          <a:bodyPr/>
          <a:lstStyle/>
          <a:p>
            <a:fld id="{69C971FF-EF28-4195-A575-329446EFAA55}" type="slidenum">
              <a:rPr lang="en-US" smtClean="0"/>
              <a:t>11</a:t>
            </a:fld>
            <a:endParaRPr lang="en-US"/>
          </a:p>
        </p:txBody>
      </p:sp>
    </p:spTree>
    <p:extLst>
      <p:ext uri="{BB962C8B-B14F-4D97-AF65-F5344CB8AC3E}">
        <p14:creationId xmlns:p14="http://schemas.microsoft.com/office/powerpoint/2010/main" val="167272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map" descr="Map of North America"/>
          <p:cNvSpPr>
            <a:spLocks noEditPoints="1"/>
          </p:cNvSpPr>
          <p:nvPr/>
        </p:nvSpPr>
        <p:spPr bwMode="auto">
          <a:xfrm>
            <a:off x="4473575" y="3175"/>
            <a:ext cx="7715250"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0F785F1-9D7A-4C63-A6B9-33A9FA430B8A}" type="datetime1">
              <a:rPr lang="en-US" smtClean="0"/>
              <a:t>2020-11-12</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B7713E64-07B5-4E06-9C0C-E1F637F9FDBC}" type="datetime1">
              <a:rPr lang="en-US" smtClean="0"/>
              <a:t>2020-11-12</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238717B1-1712-47D4-98DA-74255F5A9B5D}" type="datetime1">
              <a:rPr lang="en-US" smtClean="0"/>
              <a:t>2020-11-12</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4D655214-6BC5-4C85-80DD-FFC220B8F4D9}" type="datetime1">
              <a:rPr lang="en-US" smtClean="0"/>
              <a:t>2020-11-12</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8FCA56-AE15-486A-B335-49F0D7B6B5BF}" type="datetime1">
              <a:rPr lang="en-US" smtClean="0"/>
              <a:t>2020-11-12</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4DD8B8F2-763B-415C-859D-4C5E1A5E4874}" type="datetime1">
              <a:rPr lang="en-US" smtClean="0"/>
              <a:t>2020-11-12</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D753F938-3CAB-456F-BCEF-B6DB8D19210F}" type="datetime1">
              <a:rPr lang="en-US" smtClean="0"/>
              <a:t>2020-11-12</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FFD6-C356-48A9-B83E-9BCDB7835044}" type="datetime1">
              <a:rPr lang="en-US" smtClean="0"/>
              <a:t>2020-11-12</a:t>
            </a:fld>
            <a:endParaRPr/>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F13F6A6-E663-4ED6-9AAA-CB53B75EED73}" type="datetime1">
              <a:rPr lang="en-US" smtClean="0"/>
              <a:t>2020-11-12</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D6BD77F-6764-4611-9021-41793917CA55}" type="datetime1">
              <a:rPr lang="en-US" smtClean="0"/>
              <a:t>2020-11-12</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dirty="0"/>
              <a:t>Add a footer</a:t>
            </a:r>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31BCAC7C-1ABB-4676-868F-7A036E9C008C}" type="datetime1">
              <a:rPr lang="en-US" smtClean="0"/>
              <a:t>2020-11-12</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Predicting US OIL rig ACTIVITY</a:t>
            </a:r>
          </a:p>
        </p:txBody>
      </p:sp>
      <p:sp>
        <p:nvSpPr>
          <p:cNvPr id="3" name="Subtitle 2"/>
          <p:cNvSpPr>
            <a:spLocks noGrp="1"/>
          </p:cNvSpPr>
          <p:nvPr>
            <p:ph type="subTitle" idx="1"/>
          </p:nvPr>
        </p:nvSpPr>
        <p:spPr/>
        <p:txBody>
          <a:bodyPr>
            <a:normAutofit/>
          </a:bodyPr>
          <a:lstStyle/>
          <a:p>
            <a:r>
              <a:rPr lang="en-US" sz="1800" dirty="0"/>
              <a:t>Bryan Spencer </a:t>
            </a:r>
          </a:p>
          <a:p>
            <a:endParaRPr lang="en-US" sz="1800" dirty="0"/>
          </a:p>
          <a:p>
            <a:r>
              <a:rPr lang="en-US" sz="1800" dirty="0"/>
              <a:t>https://github.com/brspencer90</a:t>
            </a:r>
          </a:p>
          <a:p>
            <a:endParaRPr lang="en-US" dirty="0"/>
          </a:p>
        </p:txBody>
      </p:sp>
    </p:spTree>
    <p:extLst>
      <p:ext uri="{BB962C8B-B14F-4D97-AF65-F5344CB8AC3E}">
        <p14:creationId xmlns:p14="http://schemas.microsoft.com/office/powerpoint/2010/main" val="4025013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FE6E8-0DBE-4D4E-B694-A656A3B6D752}"/>
              </a:ext>
            </a:extLst>
          </p:cNvPr>
          <p:cNvSpPr>
            <a:spLocks noGrp="1"/>
          </p:cNvSpPr>
          <p:nvPr>
            <p:ph type="title"/>
          </p:nvPr>
        </p:nvSpPr>
        <p:spPr/>
        <p:txBody>
          <a:bodyPr/>
          <a:lstStyle/>
          <a:p>
            <a:r>
              <a:rPr lang="en-US" dirty="0"/>
              <a:t>How do the data relate to rig count?</a:t>
            </a:r>
          </a:p>
        </p:txBody>
      </p:sp>
      <p:pic>
        <p:nvPicPr>
          <p:cNvPr id="9" name="Content Placeholder 8" descr="Chart&#10;&#10;Description automatically generated">
            <a:extLst>
              <a:ext uri="{FF2B5EF4-FFF2-40B4-BE49-F238E27FC236}">
                <a16:creationId xmlns:a16="http://schemas.microsoft.com/office/drawing/2014/main" id="{99547ED2-0726-4E45-9A34-5342EAF328A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731577" y="1752600"/>
            <a:ext cx="5060949" cy="4498622"/>
          </a:xfrm>
        </p:spPr>
      </p:pic>
      <p:sp>
        <p:nvSpPr>
          <p:cNvPr id="7" name="Slide Number Placeholder 6">
            <a:extLst>
              <a:ext uri="{FF2B5EF4-FFF2-40B4-BE49-F238E27FC236}">
                <a16:creationId xmlns:a16="http://schemas.microsoft.com/office/drawing/2014/main" id="{ADADE5FB-FF3D-44C6-9E44-78427E33F1FD}"/>
              </a:ext>
            </a:extLst>
          </p:cNvPr>
          <p:cNvSpPr>
            <a:spLocks noGrp="1"/>
          </p:cNvSpPr>
          <p:nvPr>
            <p:ph type="sldNum" sz="quarter" idx="12"/>
          </p:nvPr>
        </p:nvSpPr>
        <p:spPr/>
        <p:txBody>
          <a:bodyPr/>
          <a:lstStyle/>
          <a:p>
            <a:fld id="{F36C87F6-986D-49E6-AF40-1B3A1EE8064D}" type="slidenum">
              <a:rPr lang="en-US" smtClean="0"/>
              <a:t>10</a:t>
            </a:fld>
            <a:endParaRPr lang="en-US"/>
          </a:p>
        </p:txBody>
      </p:sp>
      <p:sp>
        <p:nvSpPr>
          <p:cNvPr id="12" name="Rectangle 11">
            <a:extLst>
              <a:ext uri="{FF2B5EF4-FFF2-40B4-BE49-F238E27FC236}">
                <a16:creationId xmlns:a16="http://schemas.microsoft.com/office/drawing/2014/main" id="{B70936BC-5C9B-4DE2-95BC-E3A25A3D2568}"/>
              </a:ext>
            </a:extLst>
          </p:cNvPr>
          <p:cNvSpPr/>
          <p:nvPr/>
        </p:nvSpPr>
        <p:spPr>
          <a:xfrm>
            <a:off x="3755074" y="2514600"/>
            <a:ext cx="4343400" cy="914400"/>
          </a:xfrm>
          <a:prstGeom prst="rect">
            <a:avLst/>
          </a:prstGeom>
          <a:noFill/>
          <a:ln w="28575">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4" name="Rectangle 13">
            <a:extLst>
              <a:ext uri="{FF2B5EF4-FFF2-40B4-BE49-F238E27FC236}">
                <a16:creationId xmlns:a16="http://schemas.microsoft.com/office/drawing/2014/main" id="{D8D031A7-F758-4803-816B-0219F22DD4A9}"/>
              </a:ext>
            </a:extLst>
          </p:cNvPr>
          <p:cNvSpPr/>
          <p:nvPr/>
        </p:nvSpPr>
        <p:spPr>
          <a:xfrm>
            <a:off x="3755074" y="1833371"/>
            <a:ext cx="4343400" cy="685801"/>
          </a:xfrm>
          <a:prstGeom prst="rect">
            <a:avLst/>
          </a:prstGeom>
          <a:noFill/>
          <a:ln w="28575">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E0519DCC-394F-4C74-A786-903E6EBAF8CB}"/>
              </a:ext>
            </a:extLst>
          </p:cNvPr>
          <p:cNvSpPr/>
          <p:nvPr/>
        </p:nvSpPr>
        <p:spPr>
          <a:xfrm>
            <a:off x="3755074" y="3429000"/>
            <a:ext cx="4343400" cy="685801"/>
          </a:xfrm>
          <a:prstGeom prst="rect">
            <a:avLst/>
          </a:prstGeom>
          <a:noFill/>
          <a:ln w="28575">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2F32CEB1-6E7F-42D6-A311-C21A10F12E7D}"/>
              </a:ext>
            </a:extLst>
          </p:cNvPr>
          <p:cNvSpPr/>
          <p:nvPr/>
        </p:nvSpPr>
        <p:spPr>
          <a:xfrm>
            <a:off x="3755074" y="4114801"/>
            <a:ext cx="4343400" cy="576072"/>
          </a:xfrm>
          <a:prstGeom prst="rect">
            <a:avLst/>
          </a:prstGeom>
          <a:noFill/>
          <a:ln w="28575">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0" name="Rectangle 19">
            <a:extLst>
              <a:ext uri="{FF2B5EF4-FFF2-40B4-BE49-F238E27FC236}">
                <a16:creationId xmlns:a16="http://schemas.microsoft.com/office/drawing/2014/main" id="{923814D2-F34B-41FB-99E4-EBB37CA9D32C}"/>
              </a:ext>
            </a:extLst>
          </p:cNvPr>
          <p:cNvSpPr/>
          <p:nvPr/>
        </p:nvSpPr>
        <p:spPr>
          <a:xfrm>
            <a:off x="3755074" y="4690873"/>
            <a:ext cx="4343400" cy="685801"/>
          </a:xfrm>
          <a:prstGeom prst="rect">
            <a:avLst/>
          </a:prstGeom>
          <a:noFill/>
          <a:ln w="28575">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1" name="Content Placeholder 6">
            <a:extLst>
              <a:ext uri="{FF2B5EF4-FFF2-40B4-BE49-F238E27FC236}">
                <a16:creationId xmlns:a16="http://schemas.microsoft.com/office/drawing/2014/main" id="{A98540C2-B3FF-40AE-8C5B-2B60170F1918}"/>
              </a:ext>
            </a:extLst>
          </p:cNvPr>
          <p:cNvSpPr txBox="1">
            <a:spLocks/>
          </p:cNvSpPr>
          <p:nvPr/>
        </p:nvSpPr>
        <p:spPr>
          <a:xfrm>
            <a:off x="2272031" y="1985771"/>
            <a:ext cx="1447798" cy="38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400" kern="1200" baseline="0">
                <a:solidFill>
                  <a:schemeClr val="tx1"/>
                </a:solidFill>
                <a:latin typeface="+mn-lt"/>
                <a:ea typeface="+mn-ea"/>
                <a:cs typeface="+mn-cs"/>
              </a:defRPr>
            </a:lvl9pPr>
          </a:lstStyle>
          <a:p>
            <a:pPr marL="45720" indent="0" algn="r">
              <a:buNone/>
            </a:pPr>
            <a:r>
              <a:rPr lang="en-US" dirty="0"/>
              <a:t>Rig Count</a:t>
            </a:r>
          </a:p>
        </p:txBody>
      </p:sp>
      <p:sp>
        <p:nvSpPr>
          <p:cNvPr id="24" name="Content Placeholder 6">
            <a:extLst>
              <a:ext uri="{FF2B5EF4-FFF2-40B4-BE49-F238E27FC236}">
                <a16:creationId xmlns:a16="http://schemas.microsoft.com/office/drawing/2014/main" id="{02531C67-6934-450B-83AA-FFE4454B3CA8}"/>
              </a:ext>
            </a:extLst>
          </p:cNvPr>
          <p:cNvSpPr txBox="1">
            <a:spLocks/>
          </p:cNvSpPr>
          <p:nvPr/>
        </p:nvSpPr>
        <p:spPr>
          <a:xfrm>
            <a:off x="2272031" y="2781300"/>
            <a:ext cx="1447798" cy="38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400" kern="1200" baseline="0">
                <a:solidFill>
                  <a:schemeClr val="tx1"/>
                </a:solidFill>
                <a:latin typeface="+mn-lt"/>
                <a:ea typeface="+mn-ea"/>
                <a:cs typeface="+mn-cs"/>
              </a:defRPr>
            </a:lvl9pPr>
          </a:lstStyle>
          <a:p>
            <a:pPr marL="45720" indent="0" algn="r">
              <a:buNone/>
            </a:pPr>
            <a:r>
              <a:rPr lang="en-US" dirty="0"/>
              <a:t>Oil Price</a:t>
            </a:r>
          </a:p>
        </p:txBody>
      </p:sp>
      <p:sp>
        <p:nvSpPr>
          <p:cNvPr id="25" name="Content Placeholder 6">
            <a:extLst>
              <a:ext uri="{FF2B5EF4-FFF2-40B4-BE49-F238E27FC236}">
                <a16:creationId xmlns:a16="http://schemas.microsoft.com/office/drawing/2014/main" id="{DB2E1ED3-A8CC-4A47-83C7-CCE8B5C3601A}"/>
              </a:ext>
            </a:extLst>
          </p:cNvPr>
          <p:cNvSpPr txBox="1">
            <a:spLocks/>
          </p:cNvSpPr>
          <p:nvPr/>
        </p:nvSpPr>
        <p:spPr>
          <a:xfrm>
            <a:off x="608012" y="4224147"/>
            <a:ext cx="3111817" cy="38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400" kern="1200" baseline="0">
                <a:solidFill>
                  <a:schemeClr val="tx1"/>
                </a:solidFill>
                <a:latin typeface="+mn-lt"/>
                <a:ea typeface="+mn-ea"/>
                <a:cs typeface="+mn-cs"/>
              </a:defRPr>
            </a:lvl9pPr>
          </a:lstStyle>
          <a:p>
            <a:pPr marL="45720" indent="0" algn="r">
              <a:buNone/>
            </a:pPr>
            <a:r>
              <a:rPr lang="en-US" dirty="0"/>
              <a:t>OPEC Production Data</a:t>
            </a:r>
          </a:p>
        </p:txBody>
      </p:sp>
      <p:sp>
        <p:nvSpPr>
          <p:cNvPr id="26" name="Content Placeholder 6">
            <a:extLst>
              <a:ext uri="{FF2B5EF4-FFF2-40B4-BE49-F238E27FC236}">
                <a16:creationId xmlns:a16="http://schemas.microsoft.com/office/drawing/2014/main" id="{78341659-C82B-4ED5-9C5D-48B9A3394971}"/>
              </a:ext>
            </a:extLst>
          </p:cNvPr>
          <p:cNvSpPr txBox="1">
            <a:spLocks/>
          </p:cNvSpPr>
          <p:nvPr/>
        </p:nvSpPr>
        <p:spPr>
          <a:xfrm>
            <a:off x="1762758" y="3574162"/>
            <a:ext cx="1968819" cy="38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400" kern="1200" baseline="0">
                <a:solidFill>
                  <a:schemeClr val="tx1"/>
                </a:solidFill>
                <a:latin typeface="+mn-lt"/>
                <a:ea typeface="+mn-ea"/>
                <a:cs typeface="+mn-cs"/>
              </a:defRPr>
            </a:lvl9pPr>
          </a:lstStyle>
          <a:p>
            <a:pPr marL="45720" indent="0" algn="r">
              <a:buNone/>
            </a:pPr>
            <a:r>
              <a:rPr lang="en-US" dirty="0"/>
              <a:t>USA Oil Data</a:t>
            </a:r>
          </a:p>
        </p:txBody>
      </p:sp>
      <p:sp>
        <p:nvSpPr>
          <p:cNvPr id="27" name="Content Placeholder 6">
            <a:extLst>
              <a:ext uri="{FF2B5EF4-FFF2-40B4-BE49-F238E27FC236}">
                <a16:creationId xmlns:a16="http://schemas.microsoft.com/office/drawing/2014/main" id="{F86FC2B5-BFB2-4ED5-B0FF-CA4AA7D6A084}"/>
              </a:ext>
            </a:extLst>
          </p:cNvPr>
          <p:cNvSpPr txBox="1">
            <a:spLocks/>
          </p:cNvSpPr>
          <p:nvPr/>
        </p:nvSpPr>
        <p:spPr>
          <a:xfrm>
            <a:off x="976629" y="4843273"/>
            <a:ext cx="2743200" cy="38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400" kern="1200" baseline="0">
                <a:solidFill>
                  <a:schemeClr val="tx1"/>
                </a:solidFill>
                <a:latin typeface="+mn-lt"/>
                <a:ea typeface="+mn-ea"/>
                <a:cs typeface="+mn-cs"/>
              </a:defRPr>
            </a:lvl9pPr>
          </a:lstStyle>
          <a:p>
            <a:pPr marL="45720" indent="0" algn="r">
              <a:buNone/>
            </a:pPr>
            <a:r>
              <a:rPr lang="en-US" dirty="0"/>
              <a:t>World Consumption</a:t>
            </a:r>
          </a:p>
        </p:txBody>
      </p:sp>
    </p:spTree>
    <p:extLst>
      <p:ext uri="{BB962C8B-B14F-4D97-AF65-F5344CB8AC3E}">
        <p14:creationId xmlns:p14="http://schemas.microsoft.com/office/powerpoint/2010/main" val="158011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1">
                                            <p:txEl>
                                              <p:pRg st="0" end="0"/>
                                            </p:txEl>
                                          </p:spTgt>
                                        </p:tgtEl>
                                        <p:attrNameLst>
                                          <p:attrName>style.opacity</p:attrName>
                                        </p:attrNameLst>
                                      </p:cBhvr>
                                      <p:to>
                                        <p:strVal val="0.25"/>
                                      </p:to>
                                    </p:set>
                                    <p:animEffect filter="image" prLst="opacity: 0.25">
                                      <p:cBhvr rctx="IE">
                                        <p:cTn id="7" dur="indefinite"/>
                                        <p:tgtEl>
                                          <p:spTgt spid="21">
                                            <p:txEl>
                                              <p:pRg st="0" end="0"/>
                                            </p:txEl>
                                          </p:spTgt>
                                        </p:tgtEl>
                                      </p:cBhvr>
                                    </p:animEffect>
                                  </p:childTnLst>
                                </p:cTn>
                              </p:par>
                              <p:par>
                                <p:cTn id="8" presetID="9" presetClass="emph" presetSubtype="0" grpId="0" nodeType="withEffect">
                                  <p:stCondLst>
                                    <p:cond delay="0"/>
                                  </p:stCondLst>
                                  <p:childTnLst>
                                    <p:set>
                                      <p:cBhvr>
                                        <p:cTn id="9" dur="indefinite"/>
                                        <p:tgtEl>
                                          <p:spTgt spid="24">
                                            <p:txEl>
                                              <p:pRg st="0" end="0"/>
                                            </p:txEl>
                                          </p:spTgt>
                                        </p:tgtEl>
                                        <p:attrNameLst>
                                          <p:attrName>style.opacity</p:attrName>
                                        </p:attrNameLst>
                                      </p:cBhvr>
                                      <p:to>
                                        <p:strVal val="0.25"/>
                                      </p:to>
                                    </p:set>
                                    <p:animEffect filter="image" prLst="opacity: 0.25">
                                      <p:cBhvr rctx="IE">
                                        <p:cTn id="10" dur="indefinite"/>
                                        <p:tgtEl>
                                          <p:spTgt spid="24">
                                            <p:txEl>
                                              <p:pRg st="0" end="0"/>
                                            </p:txEl>
                                          </p:spTgt>
                                        </p:tgtEl>
                                      </p:cBhvr>
                                    </p:animEffect>
                                  </p:childTnLst>
                                </p:cTn>
                              </p:par>
                              <p:par>
                                <p:cTn id="11" presetID="9" presetClass="emph" presetSubtype="0" grpId="0" nodeType="withEffect">
                                  <p:stCondLst>
                                    <p:cond delay="0"/>
                                  </p:stCondLst>
                                  <p:childTnLst>
                                    <p:set>
                                      <p:cBhvr>
                                        <p:cTn id="12" dur="indefinite"/>
                                        <p:tgtEl>
                                          <p:spTgt spid="25">
                                            <p:txEl>
                                              <p:pRg st="0" end="0"/>
                                            </p:txEl>
                                          </p:spTgt>
                                        </p:tgtEl>
                                        <p:attrNameLst>
                                          <p:attrName>style.opacity</p:attrName>
                                        </p:attrNameLst>
                                      </p:cBhvr>
                                      <p:to>
                                        <p:strVal val="0.25"/>
                                      </p:to>
                                    </p:set>
                                    <p:animEffect filter="image" prLst="opacity: 0.25">
                                      <p:cBhvr rctx="IE">
                                        <p:cTn id="13" dur="indefinite"/>
                                        <p:tgtEl>
                                          <p:spTgt spid="25">
                                            <p:txEl>
                                              <p:pRg st="0" end="0"/>
                                            </p:txEl>
                                          </p:spTgt>
                                        </p:tgtEl>
                                      </p:cBhvr>
                                    </p:animEffect>
                                  </p:childTnLst>
                                </p:cTn>
                              </p:par>
                              <p:par>
                                <p:cTn id="14" presetID="9" presetClass="emph" presetSubtype="0" grpId="0" nodeType="withEffect">
                                  <p:stCondLst>
                                    <p:cond delay="0"/>
                                  </p:stCondLst>
                                  <p:childTnLst>
                                    <p:set>
                                      <p:cBhvr>
                                        <p:cTn id="15" dur="indefinite"/>
                                        <p:tgtEl>
                                          <p:spTgt spid="26">
                                            <p:txEl>
                                              <p:pRg st="0" end="0"/>
                                            </p:txEl>
                                          </p:spTgt>
                                        </p:tgtEl>
                                        <p:attrNameLst>
                                          <p:attrName>style.opacity</p:attrName>
                                        </p:attrNameLst>
                                      </p:cBhvr>
                                      <p:to>
                                        <p:strVal val="0.25"/>
                                      </p:to>
                                    </p:set>
                                    <p:animEffect filter="image" prLst="opacity: 0.25">
                                      <p:cBhvr rctx="IE">
                                        <p:cTn id="16" dur="indefinite"/>
                                        <p:tgtEl>
                                          <p:spTgt spid="26">
                                            <p:txEl>
                                              <p:pRg st="0" end="0"/>
                                            </p:txEl>
                                          </p:spTgt>
                                        </p:tgtEl>
                                      </p:cBhvr>
                                    </p:animEffect>
                                  </p:childTnLst>
                                </p:cTn>
                              </p:par>
                              <p:par>
                                <p:cTn id="17" presetID="9" presetClass="emph" presetSubtype="0" grpId="0" nodeType="withEffect">
                                  <p:stCondLst>
                                    <p:cond delay="0"/>
                                  </p:stCondLst>
                                  <p:childTnLst>
                                    <p:set>
                                      <p:cBhvr>
                                        <p:cTn id="18" dur="indefinite"/>
                                        <p:tgtEl>
                                          <p:spTgt spid="27">
                                            <p:txEl>
                                              <p:pRg st="0" end="0"/>
                                            </p:txEl>
                                          </p:spTgt>
                                        </p:tgtEl>
                                        <p:attrNameLst>
                                          <p:attrName>style.opacity</p:attrName>
                                        </p:attrNameLst>
                                      </p:cBhvr>
                                      <p:to>
                                        <p:strVal val="0.25"/>
                                      </p:to>
                                    </p:set>
                                    <p:animEffect filter="image" prLst="opacity: 0.25">
                                      <p:cBhvr rctx="IE">
                                        <p:cTn id="19" dur="indefinite"/>
                                        <p:tgtEl>
                                          <p:spTgt spid="2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1" nodeType="clickEffect">
                                  <p:stCondLst>
                                    <p:cond delay="0"/>
                                  </p:stCondLst>
                                  <p:endCondLst>
                                    <p:cond evt="onNext" delay="0">
                                      <p:tgtEl>
                                        <p:sldTgt/>
                                      </p:tgtEl>
                                    </p:cond>
                                  </p:endCondLst>
                                  <p:childTnLst>
                                    <p:set>
                                      <p:cBhvr>
                                        <p:cTn id="23" dur="indefinite"/>
                                        <p:tgtEl>
                                          <p:spTgt spid="21">
                                            <p:txEl>
                                              <p:pRg st="0" end="0"/>
                                            </p:txEl>
                                          </p:spTgt>
                                        </p:tgtEl>
                                        <p:attrNameLst>
                                          <p:attrName>style.opacity</p:attrName>
                                        </p:attrNameLst>
                                      </p:cBhvr>
                                      <p:to>
                                        <p:strVal val="1"/>
                                      </p:to>
                                    </p:set>
                                    <p:animEffect filter="image" prLst="opacity: 1">
                                      <p:cBhvr rctx="IE">
                                        <p:cTn id="24" dur="indefinite"/>
                                        <p:tgtEl>
                                          <p:spTgt spid="21">
                                            <p:txEl>
                                              <p:pRg st="0" end="0"/>
                                            </p:txEl>
                                          </p:spTgt>
                                        </p:tgtEl>
                                      </p:cBhvr>
                                    </p:animEffect>
                                  </p:childTnLst>
                                </p:cTn>
                              </p:par>
                              <p:par>
                                <p:cTn id="25" presetID="9" presetClass="emph" presetSubtype="0" grpId="0" nodeType="withEffect">
                                  <p:stCondLst>
                                    <p:cond delay="0"/>
                                  </p:stCondLst>
                                  <p:endCondLst>
                                    <p:cond evt="onNext" delay="0">
                                      <p:tgtEl>
                                        <p:sldTgt/>
                                      </p:tgtEl>
                                    </p:cond>
                                  </p:endCondLst>
                                  <p:childTnLst>
                                    <p:set>
                                      <p:cBhvr>
                                        <p:cTn id="26" dur="indefinite"/>
                                        <p:tgtEl>
                                          <p:spTgt spid="14"/>
                                        </p:tgtEl>
                                        <p:attrNameLst>
                                          <p:attrName>style.opacity</p:attrName>
                                        </p:attrNameLst>
                                      </p:cBhvr>
                                      <p:to>
                                        <p:strVal val="1"/>
                                      </p:to>
                                    </p:set>
                                    <p:animEffect filter="image" prLst="opacity: 1">
                                      <p:cBhvr rctx="IE">
                                        <p:cTn id="27" dur="indefinite"/>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grpId="1" nodeType="clickEffect">
                                  <p:stCondLst>
                                    <p:cond delay="0"/>
                                  </p:stCondLst>
                                  <p:endCondLst>
                                    <p:cond evt="onNext" delay="0">
                                      <p:tgtEl>
                                        <p:sldTgt/>
                                      </p:tgtEl>
                                    </p:cond>
                                  </p:endCondLst>
                                  <p:childTnLst>
                                    <p:set>
                                      <p:cBhvr>
                                        <p:cTn id="31" dur="indefinite"/>
                                        <p:tgtEl>
                                          <p:spTgt spid="24">
                                            <p:txEl>
                                              <p:pRg st="0" end="0"/>
                                            </p:txEl>
                                          </p:spTgt>
                                        </p:tgtEl>
                                        <p:attrNameLst>
                                          <p:attrName>style.opacity</p:attrName>
                                        </p:attrNameLst>
                                      </p:cBhvr>
                                      <p:to>
                                        <p:strVal val="1"/>
                                      </p:to>
                                    </p:set>
                                    <p:animEffect filter="image" prLst="opacity: 1">
                                      <p:cBhvr rctx="IE">
                                        <p:cTn id="32" dur="indefinite"/>
                                        <p:tgtEl>
                                          <p:spTgt spid="24">
                                            <p:txEl>
                                              <p:pRg st="0" end="0"/>
                                            </p:txEl>
                                          </p:spTgt>
                                        </p:tgtEl>
                                      </p:cBhvr>
                                    </p:animEffect>
                                  </p:childTnLst>
                                </p:cTn>
                              </p:par>
                              <p:par>
                                <p:cTn id="33" presetID="9" presetClass="emph" presetSubtype="0" grpId="0" nodeType="withEffect">
                                  <p:stCondLst>
                                    <p:cond delay="0"/>
                                  </p:stCondLst>
                                  <p:endCondLst>
                                    <p:cond evt="onNext" delay="0">
                                      <p:tgtEl>
                                        <p:sldTgt/>
                                      </p:tgtEl>
                                    </p:cond>
                                  </p:endCondLst>
                                  <p:childTnLst>
                                    <p:set>
                                      <p:cBhvr>
                                        <p:cTn id="34" dur="indefinite"/>
                                        <p:tgtEl>
                                          <p:spTgt spid="12"/>
                                        </p:tgtEl>
                                        <p:attrNameLst>
                                          <p:attrName>style.opacity</p:attrName>
                                        </p:attrNameLst>
                                      </p:cBhvr>
                                      <p:to>
                                        <p:strVal val="1"/>
                                      </p:to>
                                    </p:set>
                                    <p:animEffect filter="image" prLst="opacity: 1">
                                      <p:cBhvr rctx="IE">
                                        <p:cTn id="35" dur="indefinite"/>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mph" presetSubtype="0" grpId="1" nodeType="clickEffect">
                                  <p:stCondLst>
                                    <p:cond delay="0"/>
                                  </p:stCondLst>
                                  <p:endCondLst>
                                    <p:cond evt="onNext" delay="0">
                                      <p:tgtEl>
                                        <p:sldTgt/>
                                      </p:tgtEl>
                                    </p:cond>
                                  </p:endCondLst>
                                  <p:childTnLst>
                                    <p:set>
                                      <p:cBhvr>
                                        <p:cTn id="39" dur="indefinite"/>
                                        <p:tgtEl>
                                          <p:spTgt spid="26">
                                            <p:txEl>
                                              <p:pRg st="0" end="0"/>
                                            </p:txEl>
                                          </p:spTgt>
                                        </p:tgtEl>
                                        <p:attrNameLst>
                                          <p:attrName>style.opacity</p:attrName>
                                        </p:attrNameLst>
                                      </p:cBhvr>
                                      <p:to>
                                        <p:strVal val="1"/>
                                      </p:to>
                                    </p:set>
                                    <p:animEffect filter="image" prLst="opacity: 1">
                                      <p:cBhvr rctx="IE">
                                        <p:cTn id="40" dur="indefinite"/>
                                        <p:tgtEl>
                                          <p:spTgt spid="26">
                                            <p:txEl>
                                              <p:pRg st="0" end="0"/>
                                            </p:txEl>
                                          </p:spTgt>
                                        </p:tgtEl>
                                      </p:cBhvr>
                                    </p:animEffect>
                                  </p:childTnLst>
                                </p:cTn>
                              </p:par>
                              <p:par>
                                <p:cTn id="41" presetID="9" presetClass="emph" presetSubtype="0" grpId="0" nodeType="withEffect">
                                  <p:stCondLst>
                                    <p:cond delay="0"/>
                                  </p:stCondLst>
                                  <p:endCondLst>
                                    <p:cond evt="onNext" delay="0">
                                      <p:tgtEl>
                                        <p:sldTgt/>
                                      </p:tgtEl>
                                    </p:cond>
                                  </p:endCondLst>
                                  <p:childTnLst>
                                    <p:set>
                                      <p:cBhvr>
                                        <p:cTn id="42" dur="indefinite"/>
                                        <p:tgtEl>
                                          <p:spTgt spid="16"/>
                                        </p:tgtEl>
                                        <p:attrNameLst>
                                          <p:attrName>style.opacity</p:attrName>
                                        </p:attrNameLst>
                                      </p:cBhvr>
                                      <p:to>
                                        <p:strVal val="1"/>
                                      </p:to>
                                    </p:set>
                                    <p:animEffect filter="image" prLst="opacity: 1">
                                      <p:cBhvr rctx="IE">
                                        <p:cTn id="43" dur="indefinite"/>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grpId="1" nodeType="clickEffect">
                                  <p:stCondLst>
                                    <p:cond delay="0"/>
                                  </p:stCondLst>
                                  <p:endCondLst>
                                    <p:cond evt="onNext" delay="0">
                                      <p:tgtEl>
                                        <p:sldTgt/>
                                      </p:tgtEl>
                                    </p:cond>
                                  </p:endCondLst>
                                  <p:childTnLst>
                                    <p:set>
                                      <p:cBhvr>
                                        <p:cTn id="47" dur="indefinite"/>
                                        <p:tgtEl>
                                          <p:spTgt spid="25">
                                            <p:txEl>
                                              <p:pRg st="0" end="0"/>
                                            </p:txEl>
                                          </p:spTgt>
                                        </p:tgtEl>
                                        <p:attrNameLst>
                                          <p:attrName>style.opacity</p:attrName>
                                        </p:attrNameLst>
                                      </p:cBhvr>
                                      <p:to>
                                        <p:strVal val="1"/>
                                      </p:to>
                                    </p:set>
                                    <p:animEffect filter="image" prLst="opacity: 1">
                                      <p:cBhvr rctx="IE">
                                        <p:cTn id="48" dur="indefinite"/>
                                        <p:tgtEl>
                                          <p:spTgt spid="25">
                                            <p:txEl>
                                              <p:pRg st="0" end="0"/>
                                            </p:txEl>
                                          </p:spTgt>
                                        </p:tgtEl>
                                      </p:cBhvr>
                                    </p:animEffect>
                                  </p:childTnLst>
                                </p:cTn>
                              </p:par>
                              <p:par>
                                <p:cTn id="49" presetID="9" presetClass="emph" presetSubtype="0" grpId="0" nodeType="withEffect">
                                  <p:stCondLst>
                                    <p:cond delay="0"/>
                                  </p:stCondLst>
                                  <p:endCondLst>
                                    <p:cond evt="onNext" delay="0">
                                      <p:tgtEl>
                                        <p:sldTgt/>
                                      </p:tgtEl>
                                    </p:cond>
                                  </p:endCondLst>
                                  <p:childTnLst>
                                    <p:set>
                                      <p:cBhvr>
                                        <p:cTn id="50" dur="indefinite"/>
                                        <p:tgtEl>
                                          <p:spTgt spid="18"/>
                                        </p:tgtEl>
                                        <p:attrNameLst>
                                          <p:attrName>style.opacity</p:attrName>
                                        </p:attrNameLst>
                                      </p:cBhvr>
                                      <p:to>
                                        <p:strVal val="1"/>
                                      </p:to>
                                    </p:set>
                                    <p:animEffect filter="image" prLst="opacity: 1">
                                      <p:cBhvr rctx="IE">
                                        <p:cTn id="51" dur="indefinite"/>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mph" presetSubtype="0" grpId="1" nodeType="clickEffect">
                                  <p:stCondLst>
                                    <p:cond delay="0"/>
                                  </p:stCondLst>
                                  <p:endCondLst>
                                    <p:cond evt="onNext" delay="0">
                                      <p:tgtEl>
                                        <p:sldTgt/>
                                      </p:tgtEl>
                                    </p:cond>
                                  </p:endCondLst>
                                  <p:childTnLst>
                                    <p:set>
                                      <p:cBhvr>
                                        <p:cTn id="55" dur="indefinite"/>
                                        <p:tgtEl>
                                          <p:spTgt spid="27">
                                            <p:txEl>
                                              <p:pRg st="0" end="0"/>
                                            </p:txEl>
                                          </p:spTgt>
                                        </p:tgtEl>
                                        <p:attrNameLst>
                                          <p:attrName>style.opacity</p:attrName>
                                        </p:attrNameLst>
                                      </p:cBhvr>
                                      <p:to>
                                        <p:strVal val="1"/>
                                      </p:to>
                                    </p:set>
                                    <p:animEffect filter="image" prLst="opacity: 1">
                                      <p:cBhvr rctx="IE">
                                        <p:cTn id="56" dur="indefinite"/>
                                        <p:tgtEl>
                                          <p:spTgt spid="27">
                                            <p:txEl>
                                              <p:pRg st="0" end="0"/>
                                            </p:txEl>
                                          </p:spTgt>
                                        </p:tgtEl>
                                      </p:cBhvr>
                                    </p:animEffect>
                                  </p:childTnLst>
                                </p:cTn>
                              </p:par>
                              <p:par>
                                <p:cTn id="57" presetID="9" presetClass="emph" presetSubtype="0" grpId="0" nodeType="withEffect">
                                  <p:stCondLst>
                                    <p:cond delay="0"/>
                                  </p:stCondLst>
                                  <p:endCondLst>
                                    <p:cond evt="onNext" delay="0">
                                      <p:tgtEl>
                                        <p:sldTgt/>
                                      </p:tgtEl>
                                    </p:cond>
                                  </p:endCondLst>
                                  <p:childTnLst>
                                    <p:set>
                                      <p:cBhvr>
                                        <p:cTn id="58" dur="indefinite"/>
                                        <p:tgtEl>
                                          <p:spTgt spid="20"/>
                                        </p:tgtEl>
                                        <p:attrNameLst>
                                          <p:attrName>style.opacity</p:attrName>
                                        </p:attrNameLst>
                                      </p:cBhvr>
                                      <p:to>
                                        <p:strVal val="1"/>
                                      </p:to>
                                    </p:set>
                                    <p:animEffect filter="image" prLst="opacity: 1">
                                      <p:cBhvr rctx="IE">
                                        <p:cTn id="59"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8" grpId="0" animBg="1"/>
      <p:bldP spid="20" grpId="0" animBg="1"/>
      <p:bldP spid="21" grpId="0" build="p"/>
      <p:bldP spid="21" grpId="1" build="allAtOnce"/>
      <p:bldP spid="24" grpId="0" build="p"/>
      <p:bldP spid="24" grpId="1" build="allAtOnce"/>
      <p:bldP spid="25" grpId="0" build="p"/>
      <p:bldP spid="25" grpId="1" build="allAtOnce"/>
      <p:bldP spid="26" grpId="0" build="p"/>
      <p:bldP spid="26" grpId="1" build="allAtOnce"/>
      <p:bldP spid="27" grpId="0" build="p"/>
      <p:bldP spid="27" grpI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D180-BAF1-47B9-9715-9606D9E91F84}"/>
              </a:ext>
            </a:extLst>
          </p:cNvPr>
          <p:cNvSpPr>
            <a:spLocks noGrp="1"/>
          </p:cNvSpPr>
          <p:nvPr>
            <p:ph type="title"/>
          </p:nvPr>
        </p:nvSpPr>
        <p:spPr/>
        <p:txBody>
          <a:bodyPr/>
          <a:lstStyle/>
          <a:p>
            <a:r>
              <a:rPr lang="en-US" dirty="0"/>
              <a:t>OIL PRICE</a:t>
            </a:r>
          </a:p>
        </p:txBody>
      </p:sp>
      <p:sp>
        <p:nvSpPr>
          <p:cNvPr id="8" name="Content Placeholder 7">
            <a:extLst>
              <a:ext uri="{FF2B5EF4-FFF2-40B4-BE49-F238E27FC236}">
                <a16:creationId xmlns:a16="http://schemas.microsoft.com/office/drawing/2014/main" id="{49AEB9AF-89D6-4DEB-A5C1-301544871CAD}"/>
              </a:ext>
            </a:extLst>
          </p:cNvPr>
          <p:cNvSpPr>
            <a:spLocks noGrp="1"/>
          </p:cNvSpPr>
          <p:nvPr>
            <p:ph sz="half" idx="1"/>
          </p:nvPr>
        </p:nvSpPr>
        <p:spPr/>
        <p:txBody>
          <a:bodyPr/>
          <a:lstStyle/>
          <a:p>
            <a:endParaRPr lang="en-US"/>
          </a:p>
        </p:txBody>
      </p:sp>
      <p:sp>
        <p:nvSpPr>
          <p:cNvPr id="9" name="Content Placeholder 8">
            <a:extLst>
              <a:ext uri="{FF2B5EF4-FFF2-40B4-BE49-F238E27FC236}">
                <a16:creationId xmlns:a16="http://schemas.microsoft.com/office/drawing/2014/main" id="{06CED2E8-1F40-4D55-A9E0-AAF2E057D18E}"/>
              </a:ext>
            </a:extLst>
          </p:cNvPr>
          <p:cNvSpPr>
            <a:spLocks noGrp="1"/>
          </p:cNvSpPr>
          <p:nvPr>
            <p:ph sz="half" idx="2"/>
          </p:nvPr>
        </p:nvSpPr>
        <p:spPr/>
        <p:txBody>
          <a:bodyPr/>
          <a:lstStyle/>
          <a:p>
            <a:endParaRPr lang="en-US"/>
          </a:p>
        </p:txBody>
      </p:sp>
      <p:sp>
        <p:nvSpPr>
          <p:cNvPr id="7" name="Slide Number Placeholder 6">
            <a:extLst>
              <a:ext uri="{FF2B5EF4-FFF2-40B4-BE49-F238E27FC236}">
                <a16:creationId xmlns:a16="http://schemas.microsoft.com/office/drawing/2014/main" id="{C7BEF0F9-4FBF-4405-991F-B05018C47760}"/>
              </a:ext>
            </a:extLst>
          </p:cNvPr>
          <p:cNvSpPr>
            <a:spLocks noGrp="1"/>
          </p:cNvSpPr>
          <p:nvPr>
            <p:ph type="sldNum" sz="quarter" idx="12"/>
          </p:nvPr>
        </p:nvSpPr>
        <p:spPr/>
        <p:txBody>
          <a:bodyPr/>
          <a:lstStyle/>
          <a:p>
            <a:fld id="{F36C87F6-986D-49E6-AF40-1B3A1EE8064D}" type="slidenum">
              <a:rPr lang="en-US" smtClean="0"/>
              <a:t>11</a:t>
            </a:fld>
            <a:endParaRPr lang="en-US"/>
          </a:p>
        </p:txBody>
      </p:sp>
      <p:pic>
        <p:nvPicPr>
          <p:cNvPr id="7172" name="Picture 4">
            <a:extLst>
              <a:ext uri="{FF2B5EF4-FFF2-40B4-BE49-F238E27FC236}">
                <a16:creationId xmlns:a16="http://schemas.microsoft.com/office/drawing/2014/main" id="{3E411A91-A9ED-44DF-B9AC-DFB8775B8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396" y="1828800"/>
            <a:ext cx="6896100" cy="4381500"/>
          </a:xfrm>
          <a:prstGeom prst="rect">
            <a:avLst/>
          </a:prstGeom>
          <a:solidFill>
            <a:srgbClr val="FFFFFF">
              <a:shade val="85000"/>
            </a:srgbClr>
          </a:solidFill>
          <a:ln w="88900" cap="sq">
            <a:solidFill>
              <a:schemeClr val="tx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26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BE84-F6B6-4B34-8E46-31B3DE03FFFC}"/>
              </a:ext>
            </a:extLst>
          </p:cNvPr>
          <p:cNvSpPr>
            <a:spLocks noGrp="1"/>
          </p:cNvSpPr>
          <p:nvPr>
            <p:ph type="title"/>
          </p:nvPr>
        </p:nvSpPr>
        <p:spPr/>
        <p:txBody>
          <a:bodyPr/>
          <a:lstStyle/>
          <a:p>
            <a:r>
              <a:rPr lang="en-US" dirty="0"/>
              <a:t>US OIL DATA</a:t>
            </a:r>
          </a:p>
        </p:txBody>
      </p:sp>
      <p:sp>
        <p:nvSpPr>
          <p:cNvPr id="3" name="Content Placeholder 2">
            <a:extLst>
              <a:ext uri="{FF2B5EF4-FFF2-40B4-BE49-F238E27FC236}">
                <a16:creationId xmlns:a16="http://schemas.microsoft.com/office/drawing/2014/main" id="{7B89562D-AB07-46B5-9A8E-976C167755F9}"/>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42C8C838-6743-4862-8F7D-DC40F2D9CF93}"/>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271BF142-5ADF-45BA-82C2-695C8CB0B690}"/>
              </a:ext>
            </a:extLst>
          </p:cNvPr>
          <p:cNvSpPr>
            <a:spLocks noGrp="1"/>
          </p:cNvSpPr>
          <p:nvPr>
            <p:ph type="sldNum" sz="quarter" idx="12"/>
          </p:nvPr>
        </p:nvSpPr>
        <p:spPr/>
        <p:txBody>
          <a:bodyPr/>
          <a:lstStyle/>
          <a:p>
            <a:fld id="{F36C87F6-986D-49E6-AF40-1B3A1EE8064D}" type="slidenum">
              <a:rPr lang="en-US" smtClean="0"/>
              <a:t>12</a:t>
            </a:fld>
            <a:endParaRPr lang="en-US"/>
          </a:p>
        </p:txBody>
      </p:sp>
      <p:pic>
        <p:nvPicPr>
          <p:cNvPr id="8198" name="Picture 6">
            <a:extLst>
              <a:ext uri="{FF2B5EF4-FFF2-40B4-BE49-F238E27FC236}">
                <a16:creationId xmlns:a16="http://schemas.microsoft.com/office/drawing/2014/main" id="{EBBCAAB4-C076-42FE-A083-57548A3BA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787" y="1828800"/>
            <a:ext cx="6953250" cy="4381500"/>
          </a:xfrm>
          <a:prstGeom prst="rect">
            <a:avLst/>
          </a:prstGeom>
          <a:solidFill>
            <a:srgbClr val="FFFFFF">
              <a:shade val="85000"/>
            </a:srgbClr>
          </a:solidFill>
          <a:ln w="88900" cap="sq">
            <a:solidFill>
              <a:schemeClr val="tx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15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77F3-C856-4B1D-BFCD-47BDAE0701CA}"/>
              </a:ext>
            </a:extLst>
          </p:cNvPr>
          <p:cNvSpPr>
            <a:spLocks noGrp="1"/>
          </p:cNvSpPr>
          <p:nvPr>
            <p:ph type="title"/>
          </p:nvPr>
        </p:nvSpPr>
        <p:spPr/>
        <p:txBody>
          <a:bodyPr/>
          <a:lstStyle/>
          <a:p>
            <a:r>
              <a:rPr lang="en-US" dirty="0"/>
              <a:t>OPEC production</a:t>
            </a:r>
          </a:p>
        </p:txBody>
      </p:sp>
      <p:sp>
        <p:nvSpPr>
          <p:cNvPr id="3" name="Content Placeholder 2">
            <a:extLst>
              <a:ext uri="{FF2B5EF4-FFF2-40B4-BE49-F238E27FC236}">
                <a16:creationId xmlns:a16="http://schemas.microsoft.com/office/drawing/2014/main" id="{B6CF07C1-E7ED-4ED8-A424-F13BCA069D39}"/>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EC4AD17E-A185-4B24-8BBF-B015426A6265}"/>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06054304-0451-4F8F-A8B3-3863F93B0D5C}"/>
              </a:ext>
            </a:extLst>
          </p:cNvPr>
          <p:cNvSpPr>
            <a:spLocks noGrp="1"/>
          </p:cNvSpPr>
          <p:nvPr>
            <p:ph type="sldNum" sz="quarter" idx="12"/>
          </p:nvPr>
        </p:nvSpPr>
        <p:spPr/>
        <p:txBody>
          <a:bodyPr/>
          <a:lstStyle/>
          <a:p>
            <a:fld id="{F36C87F6-986D-49E6-AF40-1B3A1EE8064D}" type="slidenum">
              <a:rPr lang="en-US" smtClean="0"/>
              <a:t>13</a:t>
            </a:fld>
            <a:endParaRPr lang="en-US"/>
          </a:p>
        </p:txBody>
      </p:sp>
      <p:pic>
        <p:nvPicPr>
          <p:cNvPr id="9222" name="Picture 6">
            <a:extLst>
              <a:ext uri="{FF2B5EF4-FFF2-40B4-BE49-F238E27FC236}">
                <a16:creationId xmlns:a16="http://schemas.microsoft.com/office/drawing/2014/main" id="{F5D9B3F0-EA8C-4B61-86ED-8547FD108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9699" y="1809750"/>
            <a:ext cx="6829425" cy="4381500"/>
          </a:xfrm>
          <a:prstGeom prst="rect">
            <a:avLst/>
          </a:prstGeom>
          <a:solidFill>
            <a:srgbClr val="FFFFFF">
              <a:shade val="85000"/>
            </a:srgbClr>
          </a:solidFill>
          <a:ln w="88900" cap="sq">
            <a:solidFill>
              <a:schemeClr val="tx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1E1068F-5525-4185-BC63-1AA78E803603}"/>
              </a:ext>
            </a:extLst>
          </p:cNvPr>
          <p:cNvSpPr/>
          <p:nvPr/>
        </p:nvSpPr>
        <p:spPr>
          <a:xfrm>
            <a:off x="8456612" y="2895600"/>
            <a:ext cx="838200" cy="2819400"/>
          </a:xfrm>
          <a:prstGeom prst="rect">
            <a:avLst/>
          </a:prstGeom>
          <a:noFill/>
          <a:ln w="38100">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5443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907A-7BA9-4822-B129-61BF492E4A01}"/>
              </a:ext>
            </a:extLst>
          </p:cNvPr>
          <p:cNvSpPr>
            <a:spLocks noGrp="1"/>
          </p:cNvSpPr>
          <p:nvPr>
            <p:ph type="title"/>
          </p:nvPr>
        </p:nvSpPr>
        <p:spPr/>
        <p:txBody>
          <a:bodyPr/>
          <a:lstStyle/>
          <a:p>
            <a:r>
              <a:rPr lang="en-US" dirty="0"/>
              <a:t>World consumption</a:t>
            </a:r>
          </a:p>
        </p:txBody>
      </p:sp>
      <p:sp>
        <p:nvSpPr>
          <p:cNvPr id="3" name="Content Placeholder 2">
            <a:extLst>
              <a:ext uri="{FF2B5EF4-FFF2-40B4-BE49-F238E27FC236}">
                <a16:creationId xmlns:a16="http://schemas.microsoft.com/office/drawing/2014/main" id="{3323AC90-2B4B-456B-A55B-3B6B6AE109AC}"/>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095F6308-049F-4DBC-9F98-D10FBAA7FDEA}"/>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EF7B5829-A564-4DEE-B32F-A78E790600B1}"/>
              </a:ext>
            </a:extLst>
          </p:cNvPr>
          <p:cNvSpPr>
            <a:spLocks noGrp="1"/>
          </p:cNvSpPr>
          <p:nvPr>
            <p:ph type="sldNum" sz="quarter" idx="12"/>
          </p:nvPr>
        </p:nvSpPr>
        <p:spPr/>
        <p:txBody>
          <a:bodyPr/>
          <a:lstStyle/>
          <a:p>
            <a:fld id="{F36C87F6-986D-49E6-AF40-1B3A1EE8064D}" type="slidenum">
              <a:rPr lang="en-US" smtClean="0"/>
              <a:t>14</a:t>
            </a:fld>
            <a:endParaRPr lang="en-US"/>
          </a:p>
        </p:txBody>
      </p:sp>
      <p:pic>
        <p:nvPicPr>
          <p:cNvPr id="10242" name="Picture 2">
            <a:extLst>
              <a:ext uri="{FF2B5EF4-FFF2-40B4-BE49-F238E27FC236}">
                <a16:creationId xmlns:a16="http://schemas.microsoft.com/office/drawing/2014/main" id="{FF0B5D78-0751-4C02-B30D-1BA07869A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6362" y="1844040"/>
            <a:ext cx="6896100" cy="4381500"/>
          </a:xfrm>
          <a:prstGeom prst="rect">
            <a:avLst/>
          </a:prstGeom>
          <a:solidFill>
            <a:srgbClr val="FFFFFF">
              <a:shade val="85000"/>
            </a:srgbClr>
          </a:solidFill>
          <a:ln w="88900" cap="sq">
            <a:solidFill>
              <a:schemeClr val="tx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012B1CA5-A804-4D6F-889A-874FCEDFBC65}"/>
              </a:ext>
            </a:extLst>
          </p:cNvPr>
          <p:cNvSpPr/>
          <p:nvPr/>
        </p:nvSpPr>
        <p:spPr>
          <a:xfrm>
            <a:off x="8456612" y="2895600"/>
            <a:ext cx="838200" cy="2819400"/>
          </a:xfrm>
          <a:prstGeom prst="rect">
            <a:avLst/>
          </a:prstGeom>
          <a:noFill/>
          <a:ln w="38100">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31261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9BAA5D-4E24-4587-A3D9-03DC55B450D2}"/>
              </a:ext>
            </a:extLst>
          </p:cNvPr>
          <p:cNvSpPr>
            <a:spLocks noGrp="1"/>
          </p:cNvSpPr>
          <p:nvPr>
            <p:ph type="ctrTitle"/>
          </p:nvPr>
        </p:nvSpPr>
        <p:spPr/>
        <p:txBody>
          <a:bodyPr/>
          <a:lstStyle/>
          <a:p>
            <a:r>
              <a:rPr lang="en-US" dirty="0"/>
              <a:t>Model training and performance</a:t>
            </a:r>
          </a:p>
        </p:txBody>
      </p:sp>
      <p:sp>
        <p:nvSpPr>
          <p:cNvPr id="2" name="Subtitle 1">
            <a:extLst>
              <a:ext uri="{FF2B5EF4-FFF2-40B4-BE49-F238E27FC236}">
                <a16:creationId xmlns:a16="http://schemas.microsoft.com/office/drawing/2014/main" id="{775FD95E-7A5E-4453-ADFD-085498539E75}"/>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9E7D3D8E-457C-463F-B740-056FD436A194}"/>
              </a:ext>
            </a:extLst>
          </p:cNvPr>
          <p:cNvSpPr>
            <a:spLocks noGrp="1"/>
          </p:cNvSpPr>
          <p:nvPr>
            <p:ph type="sldNum" sz="quarter" idx="4294967295"/>
          </p:nvPr>
        </p:nvSpPr>
        <p:spPr>
          <a:xfrm>
            <a:off x="11045825" y="6448425"/>
            <a:ext cx="1143000" cy="180975"/>
          </a:xfrm>
        </p:spPr>
        <p:txBody>
          <a:bodyPr/>
          <a:lstStyle/>
          <a:p>
            <a:fld id="{F36C87F6-986D-49E6-AF40-1B3A1EE8064D}" type="slidenum">
              <a:rPr lang="en-US" smtClean="0"/>
              <a:t>15</a:t>
            </a:fld>
            <a:endParaRPr lang="en-US"/>
          </a:p>
        </p:txBody>
      </p:sp>
    </p:spTree>
    <p:extLst>
      <p:ext uri="{BB962C8B-B14F-4D97-AF65-F5344CB8AC3E}">
        <p14:creationId xmlns:p14="http://schemas.microsoft.com/office/powerpoint/2010/main" val="1801277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5850-5F45-4A4E-8FBF-04B6981E1585}"/>
              </a:ext>
            </a:extLst>
          </p:cNvPr>
          <p:cNvSpPr>
            <a:spLocks noGrp="1"/>
          </p:cNvSpPr>
          <p:nvPr>
            <p:ph type="title"/>
          </p:nvPr>
        </p:nvSpPr>
        <p:spPr/>
        <p:txBody>
          <a:bodyPr/>
          <a:lstStyle/>
          <a:p>
            <a:r>
              <a:rPr lang="en-US" dirty="0"/>
              <a:t>model objective</a:t>
            </a:r>
          </a:p>
        </p:txBody>
      </p:sp>
      <p:sp>
        <p:nvSpPr>
          <p:cNvPr id="3" name="Content Placeholder 2">
            <a:extLst>
              <a:ext uri="{FF2B5EF4-FFF2-40B4-BE49-F238E27FC236}">
                <a16:creationId xmlns:a16="http://schemas.microsoft.com/office/drawing/2014/main" id="{9C8C0325-F4E3-4DC1-96AF-081F4A538A7E}"/>
              </a:ext>
            </a:extLst>
          </p:cNvPr>
          <p:cNvSpPr>
            <a:spLocks noGrp="1"/>
          </p:cNvSpPr>
          <p:nvPr>
            <p:ph sz="half" idx="1"/>
          </p:nvPr>
        </p:nvSpPr>
        <p:spPr>
          <a:xfrm>
            <a:off x="1233279" y="1828800"/>
            <a:ext cx="9753600" cy="4343400"/>
          </a:xfrm>
        </p:spPr>
        <p:txBody>
          <a:bodyPr>
            <a:normAutofit/>
          </a:bodyPr>
          <a:lstStyle/>
          <a:p>
            <a:r>
              <a:rPr lang="en-US" dirty="0"/>
              <a:t>Predict percent change in US oil rig count 8 weeks into the future</a:t>
            </a:r>
          </a:p>
          <a:p>
            <a:r>
              <a:rPr lang="en-US" dirty="0"/>
              <a:t>Chose classification over multivariate time series due to:</a:t>
            </a:r>
          </a:p>
          <a:p>
            <a:endParaRPr lang="en-US" dirty="0"/>
          </a:p>
          <a:p>
            <a:endParaRPr lang="en-US" dirty="0"/>
          </a:p>
          <a:p>
            <a:r>
              <a:rPr lang="en-US" dirty="0"/>
              <a:t>Predictions will be binned into four different categories : </a:t>
            </a:r>
          </a:p>
        </p:txBody>
      </p:sp>
      <p:sp>
        <p:nvSpPr>
          <p:cNvPr id="5" name="Slide Number Placeholder 4">
            <a:extLst>
              <a:ext uri="{FF2B5EF4-FFF2-40B4-BE49-F238E27FC236}">
                <a16:creationId xmlns:a16="http://schemas.microsoft.com/office/drawing/2014/main" id="{B0F48201-2E7F-4316-A25B-4D00EC85649E}"/>
              </a:ext>
            </a:extLst>
          </p:cNvPr>
          <p:cNvSpPr>
            <a:spLocks noGrp="1"/>
          </p:cNvSpPr>
          <p:nvPr>
            <p:ph type="sldNum" sz="quarter" idx="12"/>
          </p:nvPr>
        </p:nvSpPr>
        <p:spPr/>
        <p:txBody>
          <a:bodyPr/>
          <a:lstStyle/>
          <a:p>
            <a:fld id="{F36C87F6-986D-49E6-AF40-1B3A1EE8064D}" type="slidenum">
              <a:rPr lang="en-US" smtClean="0"/>
              <a:t>16</a:t>
            </a:fld>
            <a:endParaRPr lang="en-US"/>
          </a:p>
        </p:txBody>
      </p:sp>
      <p:sp>
        <p:nvSpPr>
          <p:cNvPr id="7" name="TextBox 6">
            <a:extLst>
              <a:ext uri="{FF2B5EF4-FFF2-40B4-BE49-F238E27FC236}">
                <a16:creationId xmlns:a16="http://schemas.microsoft.com/office/drawing/2014/main" id="{B06BDB38-3C47-4FCF-AD2E-54BEAD6CAA15}"/>
              </a:ext>
            </a:extLst>
          </p:cNvPr>
          <p:cNvSpPr txBox="1"/>
          <p:nvPr/>
        </p:nvSpPr>
        <p:spPr>
          <a:xfrm>
            <a:off x="1217614" y="4724400"/>
            <a:ext cx="6092790" cy="1200329"/>
          </a:xfrm>
          <a:prstGeom prst="rect">
            <a:avLst/>
          </a:prstGeom>
          <a:noFill/>
        </p:spPr>
        <p:txBody>
          <a:bodyPr wrap="square">
            <a:spAutoFit/>
          </a:bodyPr>
          <a:lstStyle/>
          <a:p>
            <a:pPr lvl="1"/>
            <a:r>
              <a:rPr lang="en-US" dirty="0"/>
              <a:t>Significant decrease ( - - )</a:t>
            </a:r>
          </a:p>
          <a:p>
            <a:pPr lvl="1"/>
            <a:r>
              <a:rPr lang="en-US" dirty="0"/>
              <a:t>Slight decrease ( - )</a:t>
            </a:r>
          </a:p>
          <a:p>
            <a:pPr lvl="1"/>
            <a:r>
              <a:rPr lang="en-US" dirty="0"/>
              <a:t>Slight increase ( - )</a:t>
            </a:r>
          </a:p>
          <a:p>
            <a:pPr lvl="1"/>
            <a:r>
              <a:rPr lang="en-US" dirty="0"/>
              <a:t>Significant increase ( + + )</a:t>
            </a:r>
          </a:p>
        </p:txBody>
      </p:sp>
      <p:sp>
        <p:nvSpPr>
          <p:cNvPr id="9" name="TextBox 8">
            <a:extLst>
              <a:ext uri="{FF2B5EF4-FFF2-40B4-BE49-F238E27FC236}">
                <a16:creationId xmlns:a16="http://schemas.microsoft.com/office/drawing/2014/main" id="{82704F57-4408-4B62-913C-9628EE1BE54F}"/>
              </a:ext>
            </a:extLst>
          </p:cNvPr>
          <p:cNvSpPr txBox="1"/>
          <p:nvPr/>
        </p:nvSpPr>
        <p:spPr>
          <a:xfrm>
            <a:off x="1217614" y="3077170"/>
            <a:ext cx="6092790" cy="923330"/>
          </a:xfrm>
          <a:prstGeom prst="rect">
            <a:avLst/>
          </a:prstGeom>
          <a:noFill/>
        </p:spPr>
        <p:txBody>
          <a:bodyPr wrap="square">
            <a:spAutoFit/>
          </a:bodyPr>
          <a:lstStyle/>
          <a:p>
            <a:pPr lvl="1"/>
            <a:r>
              <a:rPr lang="en-US" dirty="0"/>
              <a:t>Reduced complexity</a:t>
            </a:r>
          </a:p>
          <a:p>
            <a:pPr lvl="1"/>
            <a:r>
              <a:rPr lang="en-US" dirty="0"/>
              <a:t>Increased model accuracy</a:t>
            </a:r>
          </a:p>
          <a:p>
            <a:pPr lvl="1"/>
            <a:r>
              <a:rPr lang="en-US" dirty="0"/>
              <a:t>Decreased computation time</a:t>
            </a:r>
          </a:p>
        </p:txBody>
      </p:sp>
    </p:spTree>
    <p:extLst>
      <p:ext uri="{BB962C8B-B14F-4D97-AF65-F5344CB8AC3E}">
        <p14:creationId xmlns:p14="http://schemas.microsoft.com/office/powerpoint/2010/main" val="174573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9" presetClass="emph" presetSubtype="0" grpId="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par>
                                <p:cTn id="11" presetID="9" presetClass="emph" presetSubtype="0" grpId="0" nodeType="withEffect">
                                  <p:stCondLst>
                                    <p:cond delay="0"/>
                                  </p:stCondLst>
                                  <p:childTnLst>
                                    <p:set>
                                      <p:cBhvr>
                                        <p:cTn id="12" dur="indefinite"/>
                                        <p:tgtEl>
                                          <p:spTgt spid="3">
                                            <p:txEl>
                                              <p:pRg st="0" end="0"/>
                                            </p:txEl>
                                          </p:spTgt>
                                        </p:tgtEl>
                                        <p:attrNameLst>
                                          <p:attrName>style.opacity</p:attrName>
                                        </p:attrNameLst>
                                      </p:cBhvr>
                                      <p:to>
                                        <p:strVal val="0.25"/>
                                      </p:to>
                                    </p:set>
                                    <p:animEffect filter="image" prLst="opacity: 0.25">
                                      <p:cBhvr rctx="IE">
                                        <p:cTn id="13" dur="indefinite"/>
                                        <p:tgtEl>
                                          <p:spTgt spid="3">
                                            <p:txEl>
                                              <p:pRg st="0" end="0"/>
                                            </p:txEl>
                                          </p:spTgt>
                                        </p:tgtEl>
                                      </p:cBhvr>
                                    </p:animEffect>
                                  </p:childTnLst>
                                </p:cTn>
                              </p:par>
                              <p:par>
                                <p:cTn id="14" presetID="9" presetClass="emph" presetSubtype="0" grpId="0" nodeType="withEffect">
                                  <p:stCondLst>
                                    <p:cond delay="0"/>
                                  </p:stCondLst>
                                  <p:childTnLst>
                                    <p:set>
                                      <p:cBhvr>
                                        <p:cTn id="15" dur="indefinite"/>
                                        <p:tgtEl>
                                          <p:spTgt spid="3">
                                            <p:txEl>
                                              <p:pRg st="1" end="1"/>
                                            </p:txEl>
                                          </p:spTgt>
                                        </p:tgtEl>
                                        <p:attrNameLst>
                                          <p:attrName>style.opacity</p:attrName>
                                        </p:attrNameLst>
                                      </p:cBhvr>
                                      <p:to>
                                        <p:strVal val="0.25"/>
                                      </p:to>
                                    </p:set>
                                    <p:animEffect filter="image" prLst="opacity: 0.25">
                                      <p:cBhvr rctx="IE">
                                        <p:cTn id="16" dur="indefinite"/>
                                        <p:tgtEl>
                                          <p:spTgt spid="3">
                                            <p:txEl>
                                              <p:pRg st="1" end="1"/>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endCondLst>
                                    <p:cond evt="onNext" delay="0">
                                      <p:tgtEl>
                                        <p:sldTgt/>
                                      </p:tgtEl>
                                    </p:cond>
                                  </p:endCondLst>
                                  <p:childTnLst>
                                    <p:set>
                                      <p:cBhvr>
                                        <p:cTn id="23" dur="indefinite"/>
                                        <p:tgtEl>
                                          <p:spTgt spid="3">
                                            <p:txEl>
                                              <p:pRg st="0" end="0"/>
                                            </p:txEl>
                                          </p:spTgt>
                                        </p:tgtEl>
                                        <p:attrNameLst>
                                          <p:attrName>style.opacity</p:attrName>
                                        </p:attrNameLst>
                                      </p:cBhvr>
                                      <p:to>
                                        <p:strVal val="1"/>
                                      </p:to>
                                    </p:set>
                                    <p:animEffect filter="image" prLst="opacity: 1">
                                      <p:cBhvr rctx="IE">
                                        <p:cTn id="24" dur="indefinite"/>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endCondLst>
                                    <p:cond evt="onNext" delay="0">
                                      <p:tgtEl>
                                        <p:sldTgt/>
                                      </p:tgtEl>
                                    </p:cond>
                                  </p:endCondLst>
                                  <p:childTnLst>
                                    <p:set>
                                      <p:cBhvr>
                                        <p:cTn id="28" dur="indefinite"/>
                                        <p:tgtEl>
                                          <p:spTgt spid="3">
                                            <p:txEl>
                                              <p:pRg st="1" end="1"/>
                                            </p:txEl>
                                          </p:spTgt>
                                        </p:tgtEl>
                                        <p:attrNameLst>
                                          <p:attrName>style.opacity</p:attrName>
                                        </p:attrNameLst>
                                      </p:cBhvr>
                                      <p:to>
                                        <p:strVal val="1"/>
                                      </p:to>
                                    </p:set>
                                    <p:animEffect filter="image" prLst="opacity: 1">
                                      <p:cBhvr rctx="IE">
                                        <p:cTn id="29" dur="indefinite"/>
                                        <p:tgtEl>
                                          <p:spTgt spid="3">
                                            <p:txEl>
                                              <p:pRg st="1" end="1"/>
                                            </p:txEl>
                                          </p:spTgt>
                                        </p:tgtEl>
                                      </p:cBhvr>
                                    </p:animEffect>
                                  </p:childTnLst>
                                </p:cTn>
                              </p:par>
                              <p:par>
                                <p:cTn id="30" presetID="9" presetClass="emph" presetSubtype="0" grpId="1" nodeType="withEffect">
                                  <p:stCondLst>
                                    <p:cond delay="0"/>
                                  </p:stCondLst>
                                  <p:endCondLst>
                                    <p:cond evt="onNext" delay="0">
                                      <p:tgtEl>
                                        <p:sldTgt/>
                                      </p:tgtEl>
                                    </p:cond>
                                  </p:endCondLst>
                                  <p:childTnLst>
                                    <p:set>
                                      <p:cBhvr>
                                        <p:cTn id="31" dur="indefinite"/>
                                        <p:tgtEl>
                                          <p:spTgt spid="9"/>
                                        </p:tgtEl>
                                        <p:attrNameLst>
                                          <p:attrName>style.opacity</p:attrName>
                                        </p:attrNameLst>
                                      </p:cBhvr>
                                      <p:to>
                                        <p:strVal val="1"/>
                                      </p:to>
                                    </p:set>
                                    <p:animEffect filter="image" prLst="opacity: 1">
                                      <p:cBhvr rctx="IE">
                                        <p:cTn id="32" dur="indefinite"/>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endCondLst>
                                    <p:cond evt="onNext" delay="0">
                                      <p:tgtEl>
                                        <p:sldTgt/>
                                      </p:tgtEl>
                                    </p:cond>
                                  </p:endCondLst>
                                  <p:childTnLst>
                                    <p:set>
                                      <p:cBhvr>
                                        <p:cTn id="36" dur="indefinite"/>
                                        <p:tgtEl>
                                          <p:spTgt spid="3">
                                            <p:txEl>
                                              <p:pRg st="4" end="4"/>
                                            </p:txEl>
                                          </p:spTgt>
                                        </p:tgtEl>
                                        <p:attrNameLst>
                                          <p:attrName>style.opacity</p:attrName>
                                        </p:attrNameLst>
                                      </p:cBhvr>
                                      <p:to>
                                        <p:strVal val="1"/>
                                      </p:to>
                                    </p:set>
                                    <p:animEffect filter="image" prLst="opacity: 1">
                                      <p:cBhvr rctx="IE">
                                        <p:cTn id="37" dur="indefinite"/>
                                        <p:tgtEl>
                                          <p:spTgt spid="3">
                                            <p:txEl>
                                              <p:pRg st="4" end="4"/>
                                            </p:txEl>
                                          </p:spTgt>
                                        </p:tgtEl>
                                      </p:cBhvr>
                                    </p:animEffect>
                                  </p:childTnLst>
                                </p:cTn>
                              </p:par>
                              <p:par>
                                <p:cTn id="38" presetID="9" presetClass="emph" presetSubtype="0" grpId="1" nodeType="withEffect">
                                  <p:stCondLst>
                                    <p:cond delay="0"/>
                                  </p:stCondLst>
                                  <p:endCondLst>
                                    <p:cond evt="onNext" delay="0">
                                      <p:tgtEl>
                                        <p:sldTgt/>
                                      </p:tgtEl>
                                    </p:cond>
                                  </p:endCondLst>
                                  <p:childTnLst>
                                    <p:set>
                                      <p:cBhvr>
                                        <p:cTn id="39" dur="indefinite"/>
                                        <p:tgtEl>
                                          <p:spTgt spid="7"/>
                                        </p:tgtEl>
                                        <p:attrNameLst>
                                          <p:attrName>style.opacity</p:attrName>
                                        </p:attrNameLst>
                                      </p:cBhvr>
                                      <p:to>
                                        <p:strVal val="1"/>
                                      </p:to>
                                    </p:set>
                                    <p:animEffect filter="image" prLst="opacity: 1">
                                      <p:cBhvr rctx="IE">
                                        <p:cTn id="40"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7" grpId="1"/>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311C-317A-4F7E-8054-8849317359DF}"/>
              </a:ext>
            </a:extLst>
          </p:cNvPr>
          <p:cNvSpPr>
            <a:spLocks noGrp="1"/>
          </p:cNvSpPr>
          <p:nvPr>
            <p:ph type="title"/>
          </p:nvPr>
        </p:nvSpPr>
        <p:spPr/>
        <p:txBody>
          <a:bodyPr/>
          <a:lstStyle/>
          <a:p>
            <a:r>
              <a:rPr lang="en-US" dirty="0"/>
              <a:t>Modelling OVERVIEW</a:t>
            </a:r>
          </a:p>
        </p:txBody>
      </p:sp>
      <p:sp>
        <p:nvSpPr>
          <p:cNvPr id="3" name="Content Placeholder 2">
            <a:extLst>
              <a:ext uri="{FF2B5EF4-FFF2-40B4-BE49-F238E27FC236}">
                <a16:creationId xmlns:a16="http://schemas.microsoft.com/office/drawing/2014/main" id="{9C242BEC-D7D5-4375-8F67-09C81B5FFF04}"/>
              </a:ext>
            </a:extLst>
          </p:cNvPr>
          <p:cNvSpPr>
            <a:spLocks noGrp="1"/>
          </p:cNvSpPr>
          <p:nvPr>
            <p:ph sz="half" idx="1"/>
          </p:nvPr>
        </p:nvSpPr>
        <p:spPr>
          <a:xfrm>
            <a:off x="1233279" y="1828800"/>
            <a:ext cx="9753600" cy="4343400"/>
          </a:xfrm>
        </p:spPr>
        <p:txBody>
          <a:bodyPr/>
          <a:lstStyle/>
          <a:p>
            <a:r>
              <a:rPr lang="en-US" dirty="0"/>
              <a:t>Encoding classification labels</a:t>
            </a:r>
          </a:p>
          <a:p>
            <a:r>
              <a:rPr lang="en-US" dirty="0"/>
              <a:t>Data split into train and test set</a:t>
            </a:r>
          </a:p>
          <a:p>
            <a:pPr lvl="1"/>
            <a:r>
              <a:rPr lang="en-US" dirty="0"/>
              <a:t>33% test set</a:t>
            </a:r>
          </a:p>
          <a:p>
            <a:r>
              <a:rPr lang="en-US" dirty="0"/>
              <a:t>Model training</a:t>
            </a:r>
          </a:p>
          <a:p>
            <a:pPr lvl="1"/>
            <a:r>
              <a:rPr lang="en-US" dirty="0"/>
              <a:t>Grid Search for parameter optimization</a:t>
            </a:r>
          </a:p>
          <a:p>
            <a:pPr lvl="1"/>
            <a:r>
              <a:rPr lang="en-US" dirty="0"/>
              <a:t>5-fold cross validation</a:t>
            </a:r>
          </a:p>
          <a:p>
            <a:r>
              <a:rPr lang="en-US" dirty="0"/>
              <a:t>Model evaluation, selection, and performance</a:t>
            </a:r>
          </a:p>
          <a:p>
            <a:pPr lvl="1"/>
            <a:r>
              <a:rPr lang="en-US" dirty="0"/>
              <a:t>Multivariate classification scoring metrics</a:t>
            </a:r>
          </a:p>
          <a:p>
            <a:pPr lvl="1"/>
            <a:endParaRPr lang="en-US" dirty="0"/>
          </a:p>
        </p:txBody>
      </p:sp>
      <p:sp>
        <p:nvSpPr>
          <p:cNvPr id="4" name="Content Placeholder 3">
            <a:extLst>
              <a:ext uri="{FF2B5EF4-FFF2-40B4-BE49-F238E27FC236}">
                <a16:creationId xmlns:a16="http://schemas.microsoft.com/office/drawing/2014/main" id="{FFA19F2F-ECB5-4CA2-91D7-F353A6ADBB68}"/>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82D0E986-DABE-4159-91A0-CEB26C6A425B}"/>
              </a:ext>
            </a:extLst>
          </p:cNvPr>
          <p:cNvSpPr>
            <a:spLocks noGrp="1"/>
          </p:cNvSpPr>
          <p:nvPr>
            <p:ph type="sldNum" sz="quarter" idx="12"/>
          </p:nvPr>
        </p:nvSpPr>
        <p:spPr/>
        <p:txBody>
          <a:bodyPr/>
          <a:lstStyle/>
          <a:p>
            <a:fld id="{F36C87F6-986D-49E6-AF40-1B3A1EE8064D}" type="slidenum">
              <a:rPr lang="en-US" smtClean="0"/>
              <a:t>17</a:t>
            </a:fld>
            <a:endParaRPr lang="en-US"/>
          </a:p>
        </p:txBody>
      </p:sp>
    </p:spTree>
    <p:extLst>
      <p:ext uri="{BB962C8B-B14F-4D97-AF65-F5344CB8AC3E}">
        <p14:creationId xmlns:p14="http://schemas.microsoft.com/office/powerpoint/2010/main" val="192801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9" presetClass="emph" presetSubtype="0" nodeType="withEffect">
                                  <p:stCondLst>
                                    <p:cond delay="0"/>
                                  </p:stCondLst>
                                  <p:childTnLst>
                                    <p:set>
                                      <p:cBhvr>
                                        <p:cTn id="24" dur="indefinite"/>
                                        <p:tgtEl>
                                          <p:spTgt spid="3">
                                            <p:txEl>
                                              <p:pRg st="6" end="6"/>
                                            </p:txEl>
                                          </p:spTgt>
                                        </p:tgtEl>
                                        <p:attrNameLst>
                                          <p:attrName>style.opacity</p:attrName>
                                        </p:attrNameLst>
                                      </p:cBhvr>
                                      <p:to>
                                        <p:strVal val="0.25"/>
                                      </p:to>
                                    </p:set>
                                    <p:animEffect filter="image" prLst="opacity: 0.25">
                                      <p:cBhvr rctx="IE">
                                        <p:cTn id="25" dur="indefinite"/>
                                        <p:tgtEl>
                                          <p:spTgt spid="3">
                                            <p:txEl>
                                              <p:pRg st="6" end="6"/>
                                            </p:txEl>
                                          </p:spTgt>
                                        </p:tgtEl>
                                      </p:cBhvr>
                                    </p:animEffect>
                                  </p:childTnLst>
                                </p:cTn>
                              </p:par>
                              <p:par>
                                <p:cTn id="26" presetID="9" presetClass="emph" presetSubtype="0" nodeType="withEffect">
                                  <p:stCondLst>
                                    <p:cond delay="0"/>
                                  </p:stCondLst>
                                  <p:childTnLst>
                                    <p:set>
                                      <p:cBhvr>
                                        <p:cTn id="27" dur="indefinite"/>
                                        <p:tgtEl>
                                          <p:spTgt spid="3">
                                            <p:txEl>
                                              <p:pRg st="7" end="7"/>
                                            </p:txEl>
                                          </p:spTgt>
                                        </p:tgtEl>
                                        <p:attrNameLst>
                                          <p:attrName>style.opacity</p:attrName>
                                        </p:attrNameLst>
                                      </p:cBhvr>
                                      <p:to>
                                        <p:strVal val="0.25"/>
                                      </p:to>
                                    </p:set>
                                    <p:animEffect filter="image" prLst="opacity: 0.25">
                                      <p:cBhvr rctx="IE">
                                        <p:cTn id="28" dur="indefinite"/>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mph" presetSubtype="0" nodeType="clickEffect">
                                  <p:stCondLst>
                                    <p:cond delay="0"/>
                                  </p:stCondLst>
                                  <p:endCondLst>
                                    <p:cond evt="onNext" delay="0">
                                      <p:tgtEl>
                                        <p:sldTgt/>
                                      </p:tgtEl>
                                    </p:cond>
                                  </p:endCondLst>
                                  <p:childTnLst>
                                    <p:set>
                                      <p:cBhvr>
                                        <p:cTn id="32" dur="indefinite"/>
                                        <p:tgtEl>
                                          <p:spTgt spid="3">
                                            <p:txEl>
                                              <p:pRg st="0" end="0"/>
                                            </p:txEl>
                                          </p:spTgt>
                                        </p:tgtEl>
                                        <p:attrNameLst>
                                          <p:attrName>style.opacity</p:attrName>
                                        </p:attrNameLst>
                                      </p:cBhvr>
                                      <p:to>
                                        <p:strVal val="1"/>
                                      </p:to>
                                    </p:set>
                                    <p:animEffect filter="image" prLst="opacity: 1">
                                      <p:cBhvr rctx="IE">
                                        <p:cTn id="33" dur="indefinite"/>
                                        <p:tgtEl>
                                          <p:spTgt spid="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endCondLst>
                                    <p:cond evt="onNext" delay="0">
                                      <p:tgtEl>
                                        <p:sldTgt/>
                                      </p:tgtEl>
                                    </p:cond>
                                  </p:endCondLst>
                                  <p:childTnLst>
                                    <p:set>
                                      <p:cBhvr>
                                        <p:cTn id="37" dur="indefinite"/>
                                        <p:tgtEl>
                                          <p:spTgt spid="3">
                                            <p:txEl>
                                              <p:pRg st="1" end="1"/>
                                            </p:txEl>
                                          </p:spTgt>
                                        </p:tgtEl>
                                        <p:attrNameLst>
                                          <p:attrName>style.opacity</p:attrName>
                                        </p:attrNameLst>
                                      </p:cBhvr>
                                      <p:to>
                                        <p:strVal val="1"/>
                                      </p:to>
                                    </p:set>
                                    <p:animEffect filter="image" prLst="opacity: 1">
                                      <p:cBhvr rctx="IE">
                                        <p:cTn id="38" dur="indefinite"/>
                                        <p:tgtEl>
                                          <p:spTgt spid="3">
                                            <p:txEl>
                                              <p:pRg st="1" end="1"/>
                                            </p:txEl>
                                          </p:spTgt>
                                        </p:tgtEl>
                                      </p:cBhvr>
                                    </p:animEffect>
                                  </p:childTnLst>
                                </p:cTn>
                              </p:par>
                              <p:par>
                                <p:cTn id="39" presetID="9" presetClass="emph" presetSubtype="0" nodeType="withEffect">
                                  <p:stCondLst>
                                    <p:cond delay="0"/>
                                  </p:stCondLst>
                                  <p:endCondLst>
                                    <p:cond evt="onNext" delay="0">
                                      <p:tgtEl>
                                        <p:sldTgt/>
                                      </p:tgtEl>
                                    </p:cond>
                                  </p:endCondLst>
                                  <p:childTnLst>
                                    <p:set>
                                      <p:cBhvr>
                                        <p:cTn id="40" dur="indefinite"/>
                                        <p:tgtEl>
                                          <p:spTgt spid="3">
                                            <p:txEl>
                                              <p:pRg st="2" end="2"/>
                                            </p:txEl>
                                          </p:spTgt>
                                        </p:tgtEl>
                                        <p:attrNameLst>
                                          <p:attrName>style.opacity</p:attrName>
                                        </p:attrNameLst>
                                      </p:cBhvr>
                                      <p:to>
                                        <p:strVal val="1"/>
                                      </p:to>
                                    </p:set>
                                    <p:animEffect filter="image" prLst="opacity: 1">
                                      <p:cBhvr rctx="IE">
                                        <p:cTn id="41" dur="indefinite"/>
                                        <p:tgtEl>
                                          <p:spTgt spid="3">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mph" presetSubtype="0" nodeType="clickEffect">
                                  <p:stCondLst>
                                    <p:cond delay="0"/>
                                  </p:stCondLst>
                                  <p:endCondLst>
                                    <p:cond evt="onNext" delay="0">
                                      <p:tgtEl>
                                        <p:sldTgt/>
                                      </p:tgtEl>
                                    </p:cond>
                                  </p:endCondLst>
                                  <p:childTnLst>
                                    <p:set>
                                      <p:cBhvr>
                                        <p:cTn id="45" dur="indefinite"/>
                                        <p:tgtEl>
                                          <p:spTgt spid="3">
                                            <p:txEl>
                                              <p:pRg st="3" end="3"/>
                                            </p:txEl>
                                          </p:spTgt>
                                        </p:tgtEl>
                                        <p:attrNameLst>
                                          <p:attrName>style.opacity</p:attrName>
                                        </p:attrNameLst>
                                      </p:cBhvr>
                                      <p:to>
                                        <p:strVal val="1"/>
                                      </p:to>
                                    </p:set>
                                    <p:animEffect filter="image" prLst="opacity: 1">
                                      <p:cBhvr rctx="IE">
                                        <p:cTn id="46" dur="indefinite"/>
                                        <p:tgtEl>
                                          <p:spTgt spid="3">
                                            <p:txEl>
                                              <p:pRg st="3" end="3"/>
                                            </p:txEl>
                                          </p:spTgt>
                                        </p:tgtEl>
                                      </p:cBhvr>
                                    </p:animEffect>
                                  </p:childTnLst>
                                </p:cTn>
                              </p:par>
                              <p:par>
                                <p:cTn id="47" presetID="9" presetClass="emph" presetSubtype="0" nodeType="withEffect">
                                  <p:stCondLst>
                                    <p:cond delay="0"/>
                                  </p:stCondLst>
                                  <p:endCondLst>
                                    <p:cond evt="onNext" delay="0">
                                      <p:tgtEl>
                                        <p:sldTgt/>
                                      </p:tgtEl>
                                    </p:cond>
                                  </p:endCondLst>
                                  <p:childTnLst>
                                    <p:set>
                                      <p:cBhvr>
                                        <p:cTn id="48" dur="indefinite"/>
                                        <p:tgtEl>
                                          <p:spTgt spid="3">
                                            <p:txEl>
                                              <p:pRg st="4" end="4"/>
                                            </p:txEl>
                                          </p:spTgt>
                                        </p:tgtEl>
                                        <p:attrNameLst>
                                          <p:attrName>style.opacity</p:attrName>
                                        </p:attrNameLst>
                                      </p:cBhvr>
                                      <p:to>
                                        <p:strVal val="1"/>
                                      </p:to>
                                    </p:set>
                                    <p:animEffect filter="image" prLst="opacity: 1">
                                      <p:cBhvr rctx="IE">
                                        <p:cTn id="49" dur="indefinite"/>
                                        <p:tgtEl>
                                          <p:spTgt spid="3">
                                            <p:txEl>
                                              <p:pRg st="4" end="4"/>
                                            </p:txEl>
                                          </p:spTgt>
                                        </p:tgtEl>
                                      </p:cBhvr>
                                    </p:animEffect>
                                  </p:childTnLst>
                                </p:cTn>
                              </p:par>
                              <p:par>
                                <p:cTn id="50" presetID="9" presetClass="emph" presetSubtype="0" nodeType="withEffect">
                                  <p:stCondLst>
                                    <p:cond delay="0"/>
                                  </p:stCondLst>
                                  <p:endCondLst>
                                    <p:cond evt="onNext" delay="0">
                                      <p:tgtEl>
                                        <p:sldTgt/>
                                      </p:tgtEl>
                                    </p:cond>
                                  </p:endCondLst>
                                  <p:childTnLst>
                                    <p:set>
                                      <p:cBhvr>
                                        <p:cTn id="51" dur="indefinite"/>
                                        <p:tgtEl>
                                          <p:spTgt spid="3">
                                            <p:txEl>
                                              <p:pRg st="5" end="5"/>
                                            </p:txEl>
                                          </p:spTgt>
                                        </p:tgtEl>
                                        <p:attrNameLst>
                                          <p:attrName>style.opacity</p:attrName>
                                        </p:attrNameLst>
                                      </p:cBhvr>
                                      <p:to>
                                        <p:strVal val="1"/>
                                      </p:to>
                                    </p:set>
                                    <p:animEffect filter="image" prLst="opacity: 1">
                                      <p:cBhvr rctx="IE">
                                        <p:cTn id="52" dur="indefinite"/>
                                        <p:tgtEl>
                                          <p:spTgt spid="3">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nodeType="clickEffect">
                                  <p:stCondLst>
                                    <p:cond delay="0"/>
                                  </p:stCondLst>
                                  <p:endCondLst>
                                    <p:cond evt="onNext" delay="0">
                                      <p:tgtEl>
                                        <p:sldTgt/>
                                      </p:tgtEl>
                                    </p:cond>
                                  </p:endCondLst>
                                  <p:childTnLst>
                                    <p:set>
                                      <p:cBhvr>
                                        <p:cTn id="56" dur="indefinite"/>
                                        <p:tgtEl>
                                          <p:spTgt spid="3">
                                            <p:txEl>
                                              <p:pRg st="6" end="6"/>
                                            </p:txEl>
                                          </p:spTgt>
                                        </p:tgtEl>
                                        <p:attrNameLst>
                                          <p:attrName>style.opacity</p:attrName>
                                        </p:attrNameLst>
                                      </p:cBhvr>
                                      <p:to>
                                        <p:strVal val="1"/>
                                      </p:to>
                                    </p:set>
                                    <p:animEffect filter="image" prLst="opacity: 1">
                                      <p:cBhvr rctx="IE">
                                        <p:cTn id="57" dur="indefinite"/>
                                        <p:tgtEl>
                                          <p:spTgt spid="3">
                                            <p:txEl>
                                              <p:pRg st="6" end="6"/>
                                            </p:txEl>
                                          </p:spTgt>
                                        </p:tgtEl>
                                      </p:cBhvr>
                                    </p:animEffect>
                                  </p:childTnLst>
                                </p:cTn>
                              </p:par>
                              <p:par>
                                <p:cTn id="58" presetID="9" presetClass="emph" presetSubtype="0" nodeType="withEffect">
                                  <p:stCondLst>
                                    <p:cond delay="0"/>
                                  </p:stCondLst>
                                  <p:endCondLst>
                                    <p:cond evt="onNext" delay="0">
                                      <p:tgtEl>
                                        <p:sldTgt/>
                                      </p:tgtEl>
                                    </p:cond>
                                  </p:endCondLst>
                                  <p:childTnLst>
                                    <p:set>
                                      <p:cBhvr>
                                        <p:cTn id="59" dur="indefinite"/>
                                        <p:tgtEl>
                                          <p:spTgt spid="3">
                                            <p:txEl>
                                              <p:pRg st="7" end="7"/>
                                            </p:txEl>
                                          </p:spTgt>
                                        </p:tgtEl>
                                        <p:attrNameLst>
                                          <p:attrName>style.opacity</p:attrName>
                                        </p:attrNameLst>
                                      </p:cBhvr>
                                      <p:to>
                                        <p:strVal val="1"/>
                                      </p:to>
                                    </p:set>
                                    <p:animEffect filter="image" prLst="opacity: 1">
                                      <p:cBhvr rctx="IE">
                                        <p:cTn id="60" dur="indefinite"/>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67F1-9275-4624-8358-F139B754129B}"/>
              </a:ext>
            </a:extLst>
          </p:cNvPr>
          <p:cNvSpPr>
            <a:spLocks noGrp="1"/>
          </p:cNvSpPr>
          <p:nvPr>
            <p:ph type="title"/>
          </p:nvPr>
        </p:nvSpPr>
        <p:spPr/>
        <p:txBody>
          <a:bodyPr/>
          <a:lstStyle/>
          <a:p>
            <a:r>
              <a:rPr lang="en-US" dirty="0"/>
              <a:t>Classification categories</a:t>
            </a:r>
          </a:p>
        </p:txBody>
      </p:sp>
      <p:sp>
        <p:nvSpPr>
          <p:cNvPr id="5" name="Slide Number Placeholder 4">
            <a:extLst>
              <a:ext uri="{FF2B5EF4-FFF2-40B4-BE49-F238E27FC236}">
                <a16:creationId xmlns:a16="http://schemas.microsoft.com/office/drawing/2014/main" id="{D3C84FBA-72AA-482D-9406-ABD3D607FEB8}"/>
              </a:ext>
            </a:extLst>
          </p:cNvPr>
          <p:cNvSpPr>
            <a:spLocks noGrp="1"/>
          </p:cNvSpPr>
          <p:nvPr>
            <p:ph type="sldNum" sz="quarter" idx="12"/>
          </p:nvPr>
        </p:nvSpPr>
        <p:spPr/>
        <p:txBody>
          <a:bodyPr/>
          <a:lstStyle/>
          <a:p>
            <a:fld id="{F36C87F6-986D-49E6-AF40-1B3A1EE8064D}" type="slidenum">
              <a:rPr lang="en-US" smtClean="0"/>
              <a:t>18</a:t>
            </a:fld>
            <a:endParaRPr lang="en-US"/>
          </a:p>
        </p:txBody>
      </p:sp>
      <p:pic>
        <p:nvPicPr>
          <p:cNvPr id="11268" name="Picture 4">
            <a:extLst>
              <a:ext uri="{FF2B5EF4-FFF2-40B4-BE49-F238E27FC236}">
                <a16:creationId xmlns:a16="http://schemas.microsoft.com/office/drawing/2014/main" id="{93797604-E6A0-4C8A-A221-AB27B50E675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40165" y="1828800"/>
            <a:ext cx="4353571" cy="4343400"/>
          </a:xfrm>
          <a:prstGeom prst="rect">
            <a:avLst/>
          </a:prstGeom>
          <a:solidFill>
            <a:srgbClr val="FFFFFF">
              <a:shade val="85000"/>
            </a:srgbClr>
          </a:solidFill>
          <a:ln w="88900" cap="sq">
            <a:solidFill>
              <a:schemeClr val="tx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E4793221-C4E3-48B1-8EE2-3B4B138B78B8}"/>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461824" y="1828800"/>
            <a:ext cx="4251852" cy="4343400"/>
          </a:xfrm>
          <a:prstGeom prst="rect">
            <a:avLst/>
          </a:prstGeom>
          <a:solidFill>
            <a:srgbClr val="FFFFFF">
              <a:shade val="85000"/>
            </a:srgbClr>
          </a:solidFill>
          <a:ln w="88900" cap="sq">
            <a:solidFill>
              <a:schemeClr val="tx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Content Placeholder 6">
            <a:extLst>
              <a:ext uri="{FF2B5EF4-FFF2-40B4-BE49-F238E27FC236}">
                <a16:creationId xmlns:a16="http://schemas.microsoft.com/office/drawing/2014/main" id="{F92C03B6-40DE-4F73-A30B-D589303464FF}"/>
              </a:ext>
            </a:extLst>
          </p:cNvPr>
          <p:cNvSpPr txBox="1">
            <a:spLocks/>
          </p:cNvSpPr>
          <p:nvPr/>
        </p:nvSpPr>
        <p:spPr>
          <a:xfrm>
            <a:off x="6856412" y="5105400"/>
            <a:ext cx="990600" cy="38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400" kern="1200" baseline="0">
                <a:solidFill>
                  <a:schemeClr val="tx1"/>
                </a:solidFill>
                <a:latin typeface="+mn-lt"/>
                <a:ea typeface="+mn-ea"/>
                <a:cs typeface="+mn-cs"/>
              </a:defRPr>
            </a:lvl9pPr>
          </a:lstStyle>
          <a:p>
            <a:pPr marL="45720" indent="0" algn="ctr">
              <a:buNone/>
            </a:pPr>
            <a:r>
              <a:rPr lang="en-US" dirty="0">
                <a:solidFill>
                  <a:schemeClr val="bg2"/>
                </a:solidFill>
              </a:rPr>
              <a:t>( - - )</a:t>
            </a:r>
          </a:p>
        </p:txBody>
      </p:sp>
      <p:sp>
        <p:nvSpPr>
          <p:cNvPr id="18" name="Content Placeholder 6">
            <a:extLst>
              <a:ext uri="{FF2B5EF4-FFF2-40B4-BE49-F238E27FC236}">
                <a16:creationId xmlns:a16="http://schemas.microsoft.com/office/drawing/2014/main" id="{9531E561-7342-4B11-A623-B5512AAC4D43}"/>
              </a:ext>
            </a:extLst>
          </p:cNvPr>
          <p:cNvSpPr txBox="1">
            <a:spLocks/>
          </p:cNvSpPr>
          <p:nvPr/>
        </p:nvSpPr>
        <p:spPr>
          <a:xfrm>
            <a:off x="7008812" y="4229100"/>
            <a:ext cx="685800" cy="38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400" kern="1200" baseline="0">
                <a:solidFill>
                  <a:schemeClr val="tx1"/>
                </a:solidFill>
                <a:latin typeface="+mn-lt"/>
                <a:ea typeface="+mn-ea"/>
                <a:cs typeface="+mn-cs"/>
              </a:defRPr>
            </a:lvl9pPr>
          </a:lstStyle>
          <a:p>
            <a:pPr marL="45720" indent="0" algn="ctr">
              <a:buNone/>
            </a:pPr>
            <a:r>
              <a:rPr lang="en-US" dirty="0">
                <a:solidFill>
                  <a:schemeClr val="bg2"/>
                </a:solidFill>
              </a:rPr>
              <a:t>( - )</a:t>
            </a:r>
          </a:p>
        </p:txBody>
      </p:sp>
      <p:sp>
        <p:nvSpPr>
          <p:cNvPr id="19" name="Content Placeholder 6">
            <a:extLst>
              <a:ext uri="{FF2B5EF4-FFF2-40B4-BE49-F238E27FC236}">
                <a16:creationId xmlns:a16="http://schemas.microsoft.com/office/drawing/2014/main" id="{C64F13D7-6440-4837-817B-42AB59B6CA9A}"/>
              </a:ext>
            </a:extLst>
          </p:cNvPr>
          <p:cNvSpPr txBox="1">
            <a:spLocks/>
          </p:cNvSpPr>
          <p:nvPr/>
        </p:nvSpPr>
        <p:spPr>
          <a:xfrm>
            <a:off x="6818312" y="3352800"/>
            <a:ext cx="1066800" cy="38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400" kern="1200" baseline="0">
                <a:solidFill>
                  <a:schemeClr val="tx1"/>
                </a:solidFill>
                <a:latin typeface="+mn-lt"/>
                <a:ea typeface="+mn-ea"/>
                <a:cs typeface="+mn-cs"/>
              </a:defRPr>
            </a:lvl9pPr>
          </a:lstStyle>
          <a:p>
            <a:pPr marL="45720" indent="0" algn="ctr">
              <a:buNone/>
            </a:pPr>
            <a:r>
              <a:rPr lang="en-US" dirty="0">
                <a:solidFill>
                  <a:schemeClr val="bg2"/>
                </a:solidFill>
              </a:rPr>
              <a:t>( + )</a:t>
            </a:r>
          </a:p>
        </p:txBody>
      </p:sp>
      <p:sp>
        <p:nvSpPr>
          <p:cNvPr id="21" name="Content Placeholder 6">
            <a:extLst>
              <a:ext uri="{FF2B5EF4-FFF2-40B4-BE49-F238E27FC236}">
                <a16:creationId xmlns:a16="http://schemas.microsoft.com/office/drawing/2014/main" id="{AD3C8EA3-5388-4CA3-A313-FF3A34B58B05}"/>
              </a:ext>
            </a:extLst>
          </p:cNvPr>
          <p:cNvSpPr txBox="1">
            <a:spLocks/>
          </p:cNvSpPr>
          <p:nvPr/>
        </p:nvSpPr>
        <p:spPr>
          <a:xfrm>
            <a:off x="6818312" y="2483570"/>
            <a:ext cx="1066800" cy="3810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400" kern="1200" baseline="0">
                <a:solidFill>
                  <a:schemeClr val="tx1"/>
                </a:solidFill>
                <a:latin typeface="+mn-lt"/>
                <a:ea typeface="+mn-ea"/>
                <a:cs typeface="+mn-cs"/>
              </a:defRPr>
            </a:lvl9pPr>
          </a:lstStyle>
          <a:p>
            <a:pPr marL="45720" indent="0" algn="ctr">
              <a:buNone/>
            </a:pPr>
            <a:r>
              <a:rPr lang="en-US" dirty="0">
                <a:solidFill>
                  <a:schemeClr val="bg2"/>
                </a:solidFill>
              </a:rPr>
              <a:t>( + + )</a:t>
            </a:r>
          </a:p>
        </p:txBody>
      </p:sp>
    </p:spTree>
    <p:extLst>
      <p:ext uri="{BB962C8B-B14F-4D97-AF65-F5344CB8AC3E}">
        <p14:creationId xmlns:p14="http://schemas.microsoft.com/office/powerpoint/2010/main" val="138590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7">
                                            <p:txEl>
                                              <p:pRg st="0" end="0"/>
                                            </p:txEl>
                                          </p:spTgt>
                                        </p:tgtEl>
                                        <p:attrNameLst>
                                          <p:attrName>style.opacity</p:attrName>
                                        </p:attrNameLst>
                                      </p:cBhvr>
                                      <p:to>
                                        <p:strVal val="0.25"/>
                                      </p:to>
                                    </p:set>
                                    <p:animEffect filter="image" prLst="opacity: 0.25">
                                      <p:cBhvr rctx="IE">
                                        <p:cTn id="7" dur="indefinite"/>
                                        <p:tgtEl>
                                          <p:spTgt spid="17">
                                            <p:txEl>
                                              <p:pRg st="0" end="0"/>
                                            </p:txEl>
                                          </p:spTgt>
                                        </p:tgtEl>
                                      </p:cBhvr>
                                    </p:animEffect>
                                  </p:childTnLst>
                                </p:cTn>
                              </p:par>
                              <p:par>
                                <p:cTn id="8" presetID="9" presetClass="emph" presetSubtype="0" grpId="0" nodeType="withEffect">
                                  <p:stCondLst>
                                    <p:cond delay="0"/>
                                  </p:stCondLst>
                                  <p:childTnLst>
                                    <p:set>
                                      <p:cBhvr>
                                        <p:cTn id="9" dur="indefinite"/>
                                        <p:tgtEl>
                                          <p:spTgt spid="21">
                                            <p:txEl>
                                              <p:pRg st="0" end="0"/>
                                            </p:txEl>
                                          </p:spTgt>
                                        </p:tgtEl>
                                        <p:attrNameLst>
                                          <p:attrName>style.opacity</p:attrName>
                                        </p:attrNameLst>
                                      </p:cBhvr>
                                      <p:to>
                                        <p:strVal val="0.25"/>
                                      </p:to>
                                    </p:set>
                                    <p:animEffect filter="image" prLst="opacity: 0.25">
                                      <p:cBhvr rctx="IE">
                                        <p:cTn id="10" dur="indefinite"/>
                                        <p:tgtEl>
                                          <p:spTgt spid="21">
                                            <p:txEl>
                                              <p:pRg st="0" end="0"/>
                                            </p:txEl>
                                          </p:spTgt>
                                        </p:tgtEl>
                                      </p:cBhvr>
                                    </p:animEffect>
                                  </p:childTnLst>
                                </p:cTn>
                              </p:par>
                              <p:par>
                                <p:cTn id="11" presetID="9" presetClass="emph" presetSubtype="0" grpId="0" nodeType="withEffect">
                                  <p:stCondLst>
                                    <p:cond delay="0"/>
                                  </p:stCondLst>
                                  <p:childTnLst>
                                    <p:set>
                                      <p:cBhvr>
                                        <p:cTn id="12" dur="indefinite"/>
                                        <p:tgtEl>
                                          <p:spTgt spid="18">
                                            <p:txEl>
                                              <p:pRg st="0" end="0"/>
                                            </p:txEl>
                                          </p:spTgt>
                                        </p:tgtEl>
                                        <p:attrNameLst>
                                          <p:attrName>style.opacity</p:attrName>
                                        </p:attrNameLst>
                                      </p:cBhvr>
                                      <p:to>
                                        <p:strVal val="0.25"/>
                                      </p:to>
                                    </p:set>
                                    <p:animEffect filter="image" prLst="opacity: 0.25">
                                      <p:cBhvr rctx="IE">
                                        <p:cTn id="13" dur="indefinite"/>
                                        <p:tgtEl>
                                          <p:spTgt spid="18">
                                            <p:txEl>
                                              <p:pRg st="0" end="0"/>
                                            </p:txEl>
                                          </p:spTgt>
                                        </p:tgtEl>
                                      </p:cBhvr>
                                    </p:animEffect>
                                  </p:childTnLst>
                                </p:cTn>
                              </p:par>
                              <p:par>
                                <p:cTn id="14" presetID="9" presetClass="emph" presetSubtype="0" grpId="0" nodeType="withEffect">
                                  <p:stCondLst>
                                    <p:cond delay="0"/>
                                  </p:stCondLst>
                                  <p:childTnLst>
                                    <p:set>
                                      <p:cBhvr>
                                        <p:cTn id="15" dur="indefinite"/>
                                        <p:tgtEl>
                                          <p:spTgt spid="19">
                                            <p:txEl>
                                              <p:pRg st="0" end="0"/>
                                            </p:txEl>
                                          </p:spTgt>
                                        </p:tgtEl>
                                        <p:attrNameLst>
                                          <p:attrName>style.opacity</p:attrName>
                                        </p:attrNameLst>
                                      </p:cBhvr>
                                      <p:to>
                                        <p:strVal val="0.25"/>
                                      </p:to>
                                    </p:set>
                                    <p:animEffect filter="image" prLst="opacity: 0.25">
                                      <p:cBhvr rctx="IE">
                                        <p:cTn id="16" dur="indefinite"/>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grpId="1" nodeType="clickEffect">
                                  <p:stCondLst>
                                    <p:cond delay="0"/>
                                  </p:stCondLst>
                                  <p:endCondLst>
                                    <p:cond evt="onNext" delay="0">
                                      <p:tgtEl>
                                        <p:sldTgt/>
                                      </p:tgtEl>
                                    </p:cond>
                                  </p:endCondLst>
                                  <p:childTnLst>
                                    <p:set>
                                      <p:cBhvr>
                                        <p:cTn id="20" dur="indefinite"/>
                                        <p:tgtEl>
                                          <p:spTgt spid="17">
                                            <p:txEl>
                                              <p:pRg st="0" end="0"/>
                                            </p:txEl>
                                          </p:spTgt>
                                        </p:tgtEl>
                                        <p:attrNameLst>
                                          <p:attrName>style.opacity</p:attrName>
                                        </p:attrNameLst>
                                      </p:cBhvr>
                                      <p:to>
                                        <p:strVal val="1"/>
                                      </p:to>
                                    </p:set>
                                    <p:animEffect filter="image" prLst="opacity: 1">
                                      <p:cBhvr rctx="IE">
                                        <p:cTn id="21" dur="indefinite"/>
                                        <p:tgtEl>
                                          <p:spTgt spid="1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grpId="1" nodeType="clickEffect">
                                  <p:stCondLst>
                                    <p:cond delay="0"/>
                                  </p:stCondLst>
                                  <p:endCondLst>
                                    <p:cond evt="onNext" delay="0">
                                      <p:tgtEl>
                                        <p:sldTgt/>
                                      </p:tgtEl>
                                    </p:cond>
                                  </p:endCondLst>
                                  <p:childTnLst>
                                    <p:set>
                                      <p:cBhvr>
                                        <p:cTn id="25" dur="indefinite"/>
                                        <p:tgtEl>
                                          <p:spTgt spid="18">
                                            <p:txEl>
                                              <p:pRg st="0" end="0"/>
                                            </p:txEl>
                                          </p:spTgt>
                                        </p:tgtEl>
                                        <p:attrNameLst>
                                          <p:attrName>style.opacity</p:attrName>
                                        </p:attrNameLst>
                                      </p:cBhvr>
                                      <p:to>
                                        <p:strVal val="1"/>
                                      </p:to>
                                    </p:set>
                                    <p:animEffect filter="image" prLst="opacity: 1">
                                      <p:cBhvr rctx="IE">
                                        <p:cTn id="26" dur="indefinite"/>
                                        <p:tgtEl>
                                          <p:spTgt spid="1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mph" presetSubtype="0" grpId="1" nodeType="clickEffect">
                                  <p:stCondLst>
                                    <p:cond delay="0"/>
                                  </p:stCondLst>
                                  <p:endCondLst>
                                    <p:cond evt="onNext" delay="0">
                                      <p:tgtEl>
                                        <p:sldTgt/>
                                      </p:tgtEl>
                                    </p:cond>
                                  </p:endCondLst>
                                  <p:childTnLst>
                                    <p:set>
                                      <p:cBhvr>
                                        <p:cTn id="30" dur="indefinite"/>
                                        <p:tgtEl>
                                          <p:spTgt spid="19">
                                            <p:txEl>
                                              <p:pRg st="0" end="0"/>
                                            </p:txEl>
                                          </p:spTgt>
                                        </p:tgtEl>
                                        <p:attrNameLst>
                                          <p:attrName>style.opacity</p:attrName>
                                        </p:attrNameLst>
                                      </p:cBhvr>
                                      <p:to>
                                        <p:strVal val="1"/>
                                      </p:to>
                                    </p:set>
                                    <p:animEffect filter="image" prLst="opacity: 1">
                                      <p:cBhvr rctx="IE">
                                        <p:cTn id="31" dur="indefinite"/>
                                        <p:tgtEl>
                                          <p:spTgt spid="1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endCondLst>
                                    <p:cond evt="onNext" delay="0">
                                      <p:tgtEl>
                                        <p:sldTgt/>
                                      </p:tgtEl>
                                    </p:cond>
                                  </p:endCondLst>
                                  <p:childTnLst>
                                    <p:set>
                                      <p:cBhvr>
                                        <p:cTn id="35" dur="indefinite"/>
                                        <p:tgtEl>
                                          <p:spTgt spid="21">
                                            <p:txEl>
                                              <p:pRg st="0" end="0"/>
                                            </p:txEl>
                                          </p:spTgt>
                                        </p:tgtEl>
                                        <p:attrNameLst>
                                          <p:attrName>style.opacity</p:attrName>
                                        </p:attrNameLst>
                                      </p:cBhvr>
                                      <p:to>
                                        <p:strVal val="1"/>
                                      </p:to>
                                    </p:set>
                                    <p:animEffect filter="image" prLst="opacity: 1">
                                      <p:cBhvr rctx="IE">
                                        <p:cTn id="36" dur="indefinite"/>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7" grpId="1" build="allAtOnce"/>
      <p:bldP spid="18" grpId="0" build="p"/>
      <p:bldP spid="18" grpId="1" build="allAtOnce"/>
      <p:bldP spid="19" grpId="0" build="p"/>
      <p:bldP spid="19" grpId="1" build="allAtOnce"/>
      <p:bldP spid="21" grpId="0" build="p"/>
      <p:bldP spid="21" grpId="1"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E7D5E-2C9B-4AE1-B219-DC15A1F9A3E1}"/>
              </a:ext>
            </a:extLst>
          </p:cNvPr>
          <p:cNvSpPr>
            <a:spLocks noGrp="1"/>
          </p:cNvSpPr>
          <p:nvPr>
            <p:ph type="title"/>
          </p:nvPr>
        </p:nvSpPr>
        <p:spPr/>
        <p:txBody>
          <a:bodyPr/>
          <a:lstStyle/>
          <a:p>
            <a:r>
              <a:rPr lang="en-US" dirty="0"/>
              <a:t>Data split</a:t>
            </a:r>
          </a:p>
        </p:txBody>
      </p:sp>
      <p:sp>
        <p:nvSpPr>
          <p:cNvPr id="3" name="Content Placeholder 2">
            <a:extLst>
              <a:ext uri="{FF2B5EF4-FFF2-40B4-BE49-F238E27FC236}">
                <a16:creationId xmlns:a16="http://schemas.microsoft.com/office/drawing/2014/main" id="{DA8BBA3C-C40D-4937-8ABD-66F7CB0F878F}"/>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1CE864F9-4FD8-4F16-AAE1-12D149D7F60D}"/>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86AAF417-9912-4F60-8BCA-F05B61840671}"/>
              </a:ext>
            </a:extLst>
          </p:cNvPr>
          <p:cNvSpPr>
            <a:spLocks noGrp="1"/>
          </p:cNvSpPr>
          <p:nvPr>
            <p:ph type="sldNum" sz="quarter" idx="12"/>
          </p:nvPr>
        </p:nvSpPr>
        <p:spPr/>
        <p:txBody>
          <a:bodyPr/>
          <a:lstStyle/>
          <a:p>
            <a:fld id="{F36C87F6-986D-49E6-AF40-1B3A1EE8064D}" type="slidenum">
              <a:rPr lang="en-US" smtClean="0"/>
              <a:t>19</a:t>
            </a:fld>
            <a:endParaRPr lang="en-US"/>
          </a:p>
        </p:txBody>
      </p:sp>
      <p:pic>
        <p:nvPicPr>
          <p:cNvPr id="12292" name="Picture 4">
            <a:extLst>
              <a:ext uri="{FF2B5EF4-FFF2-40B4-BE49-F238E27FC236}">
                <a16:creationId xmlns:a16="http://schemas.microsoft.com/office/drawing/2014/main" id="{09934CE9-59DB-41E7-BAF2-CD0AC900C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262" y="1900237"/>
            <a:ext cx="6972300" cy="4200525"/>
          </a:xfrm>
          <a:prstGeom prst="rect">
            <a:avLst/>
          </a:prstGeom>
          <a:solidFill>
            <a:srgbClr val="FFFFFF">
              <a:shade val="85000"/>
            </a:srgbClr>
          </a:solidFill>
          <a:ln w="88900" cap="sq">
            <a:solidFill>
              <a:schemeClr val="tx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843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ee the source image">
            <a:extLst>
              <a:ext uri="{FF2B5EF4-FFF2-40B4-BE49-F238E27FC236}">
                <a16:creationId xmlns:a16="http://schemas.microsoft.com/office/drawing/2014/main" id="{2EE666DE-0C04-48FF-A99C-5B1507984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8581" y="1862731"/>
            <a:ext cx="5293522" cy="35290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rmAutofit/>
          </a:bodyPr>
          <a:lstStyle/>
          <a:p>
            <a:r>
              <a:rPr lang="en-US" dirty="0"/>
              <a:t>Why oil and gas?</a:t>
            </a:r>
          </a:p>
        </p:txBody>
      </p:sp>
      <p:sp>
        <p:nvSpPr>
          <p:cNvPr id="3" name="Content Placeholder 2"/>
          <p:cNvSpPr>
            <a:spLocks noGrp="1"/>
          </p:cNvSpPr>
          <p:nvPr>
            <p:ph idx="1"/>
          </p:nvPr>
        </p:nvSpPr>
        <p:spPr>
          <a:xfrm>
            <a:off x="1217614" y="1828800"/>
            <a:ext cx="4876798" cy="4343400"/>
          </a:xfrm>
        </p:spPr>
        <p:txBody>
          <a:bodyPr>
            <a:normAutofit/>
          </a:bodyPr>
          <a:lstStyle/>
          <a:p>
            <a:r>
              <a:rPr lang="en-US" dirty="0"/>
              <a:t>The oil and gas industry supplied 8% of US GDP ($1.7T)</a:t>
            </a:r>
          </a:p>
          <a:p>
            <a:r>
              <a:rPr lang="en-US" dirty="0"/>
              <a:t>Petroleum extraction and associated industries employed 10.3 million in 2018.</a:t>
            </a:r>
          </a:p>
          <a:p>
            <a:r>
              <a:rPr lang="en-US" dirty="0"/>
              <a:t>Many of things associated with petroleum products play a significant part in everyday life.</a:t>
            </a:r>
          </a:p>
        </p:txBody>
      </p:sp>
      <p:sp>
        <p:nvSpPr>
          <p:cNvPr id="2" name="Slide Number Placeholder 1">
            <a:extLst>
              <a:ext uri="{FF2B5EF4-FFF2-40B4-BE49-F238E27FC236}">
                <a16:creationId xmlns:a16="http://schemas.microsoft.com/office/drawing/2014/main" id="{2018944B-F42A-487B-A299-766EBD34E47D}"/>
              </a:ext>
            </a:extLst>
          </p:cNvPr>
          <p:cNvSpPr>
            <a:spLocks noGrp="1"/>
          </p:cNvSpPr>
          <p:nvPr>
            <p:ph type="sldNum" sz="quarter" idx="12"/>
          </p:nvPr>
        </p:nvSpPr>
        <p:spPr/>
        <p:txBody>
          <a:bodyPr/>
          <a:lstStyle/>
          <a:p>
            <a:fld id="{F36C87F6-986D-49E6-AF40-1B3A1EE8064D}" type="slidenum">
              <a:rPr lang="en-US" smtClean="0"/>
              <a:t>2</a:t>
            </a:fld>
            <a:endParaRPr lang="en-US"/>
          </a:p>
        </p:txBody>
      </p:sp>
      <p:pic>
        <p:nvPicPr>
          <p:cNvPr id="1036" name="Picture 12">
            <a:extLst>
              <a:ext uri="{FF2B5EF4-FFF2-40B4-BE49-F238E27FC236}">
                <a16:creationId xmlns:a16="http://schemas.microsoft.com/office/drawing/2014/main" id="{4094FBB5-D0AA-477C-803A-9FFE420AB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9211" y="1828800"/>
            <a:ext cx="2663857" cy="11334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e the source image">
            <a:extLst>
              <a:ext uri="{FF2B5EF4-FFF2-40B4-BE49-F238E27FC236}">
                <a16:creationId xmlns:a16="http://schemas.microsoft.com/office/drawing/2014/main" id="{F84FB8AF-9620-4A5B-BD1F-5B7E9C8C97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7237" y="2667877"/>
            <a:ext cx="2453289" cy="163634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2F009DE7-A7E4-4300-BE0A-9E16CE60EF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9212" y="4029670"/>
            <a:ext cx="2747510" cy="153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80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grpId="1" nodeType="clickEffect">
                                  <p:stCondLst>
                                    <p:cond delay="0"/>
                                  </p:stCondLst>
                                  <p:endCondLst>
                                    <p:cond evt="onNext" delay="0">
                                      <p:tgtEl>
                                        <p:sldTgt/>
                                      </p:tgtEl>
                                    </p:cond>
                                  </p:endCondLst>
                                  <p:childTnLst>
                                    <p:set>
                                      <p:cBhvr>
                                        <p:cTn id="17" dur="indefinite"/>
                                        <p:tgtEl>
                                          <p:spTgt spid="3">
                                            <p:txEl>
                                              <p:pRg st="0" end="0"/>
                                            </p:txEl>
                                          </p:spTgt>
                                        </p:tgtEl>
                                        <p:attrNameLst>
                                          <p:attrName>style.opacity</p:attrName>
                                        </p:attrNameLst>
                                      </p:cBhvr>
                                      <p:to>
                                        <p:strVal val="1"/>
                                      </p:to>
                                    </p:set>
                                    <p:animEffect filter="image" prLst="opacity: 1">
                                      <p:cBhvr rctx="IE">
                                        <p:cTn id="18" dur="indefinite"/>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grpId="2" nodeType="clickEffect">
                                  <p:stCondLst>
                                    <p:cond delay="0"/>
                                  </p:stCondLst>
                                  <p:endCondLst>
                                    <p:cond evt="onNext" delay="0">
                                      <p:tgtEl>
                                        <p:sldTgt/>
                                      </p:tgtEl>
                                    </p:cond>
                                  </p:endCondLst>
                                  <p:childTnLst>
                                    <p:set>
                                      <p:cBhvr>
                                        <p:cTn id="22" dur="indefinite"/>
                                        <p:tgtEl>
                                          <p:spTgt spid="3">
                                            <p:txEl>
                                              <p:pRg st="1" end="1"/>
                                            </p:txEl>
                                          </p:spTgt>
                                        </p:tgtEl>
                                        <p:attrNameLst>
                                          <p:attrName>style.opacity</p:attrName>
                                        </p:attrNameLst>
                                      </p:cBhvr>
                                      <p:to>
                                        <p:strVal val="1"/>
                                      </p:to>
                                    </p:set>
                                    <p:animEffect filter="image" prLst="opacity: 1">
                                      <p:cBhvr rctx="IE">
                                        <p:cTn id="23" dur="indefinite"/>
                                        <p:tgtEl>
                                          <p:spTgt spid="3">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38"/>
                                        </p:tgtEl>
                                        <p:attrNameLst>
                                          <p:attrName>style.visibility</p:attrName>
                                        </p:attrNameLst>
                                      </p:cBhvr>
                                      <p:to>
                                        <p:strVal val="visible"/>
                                      </p:to>
                                    </p:set>
                                    <p:animEffect transition="in" filter="fade">
                                      <p:cBhvr>
                                        <p:cTn id="26" dur="500"/>
                                        <p:tgtEl>
                                          <p:spTgt spid="103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mph" presetSubtype="0" grpId="3" nodeType="clickEffect">
                                  <p:stCondLst>
                                    <p:cond delay="0"/>
                                  </p:stCondLst>
                                  <p:endCondLst>
                                    <p:cond evt="onNext" delay="0">
                                      <p:tgtEl>
                                        <p:sldTgt/>
                                      </p:tgtEl>
                                    </p:cond>
                                  </p:endCondLst>
                                  <p:childTnLst>
                                    <p:set>
                                      <p:cBhvr>
                                        <p:cTn id="30" dur="indefinite"/>
                                        <p:tgtEl>
                                          <p:spTgt spid="3">
                                            <p:txEl>
                                              <p:pRg st="2" end="2"/>
                                            </p:txEl>
                                          </p:spTgt>
                                        </p:tgtEl>
                                        <p:attrNameLst>
                                          <p:attrName>style.opacity</p:attrName>
                                        </p:attrNameLst>
                                      </p:cBhvr>
                                      <p:to>
                                        <p:strVal val="1"/>
                                      </p:to>
                                    </p:set>
                                    <p:animEffect filter="image" prLst="opacity: 1">
                                      <p:cBhvr rctx="IE">
                                        <p:cTn id="31" dur="indefinite"/>
                                        <p:tgtEl>
                                          <p:spTgt spid="3">
                                            <p:txEl>
                                              <p:pRg st="2" end="2"/>
                                            </p:txEl>
                                          </p:spTgt>
                                        </p:tgtEl>
                                      </p:cBhvr>
                                    </p:animEffect>
                                  </p:childTnLst>
                                </p:cTn>
                              </p:par>
                              <p:par>
                                <p:cTn id="32" presetID="10" presetClass="exit" presetSubtype="0" fill="hold" nodeType="withEffect">
                                  <p:stCondLst>
                                    <p:cond delay="0"/>
                                  </p:stCondLst>
                                  <p:childTnLst>
                                    <p:animEffect transition="out" filter="fade">
                                      <p:cBhvr>
                                        <p:cTn id="33" dur="500"/>
                                        <p:tgtEl>
                                          <p:spTgt spid="1038"/>
                                        </p:tgtEl>
                                      </p:cBhvr>
                                    </p:animEffect>
                                    <p:set>
                                      <p:cBhvr>
                                        <p:cTn id="34" dur="1" fill="hold">
                                          <p:stCondLst>
                                            <p:cond delay="499"/>
                                          </p:stCondLst>
                                        </p:cTn>
                                        <p:tgtEl>
                                          <p:spTgt spid="1038"/>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1040"/>
                                        </p:tgtEl>
                                        <p:attrNameLst>
                                          <p:attrName>style.visibility</p:attrName>
                                        </p:attrNameLst>
                                      </p:cBhvr>
                                      <p:to>
                                        <p:strVal val="visible"/>
                                      </p:to>
                                    </p:set>
                                    <p:animEffect transition="in" filter="fade">
                                      <p:cBhvr>
                                        <p:cTn id="37" dur="500"/>
                                        <p:tgtEl>
                                          <p:spTgt spid="1040"/>
                                        </p:tgtEl>
                                      </p:cBhvr>
                                    </p:animEffect>
                                  </p:childTnLst>
                                </p:cTn>
                              </p:par>
                              <p:par>
                                <p:cTn id="38" presetID="10" presetClass="entr" presetSubtype="0" fill="hold" nodeType="withEffect">
                                  <p:stCondLst>
                                    <p:cond delay="0"/>
                                  </p:stCondLst>
                                  <p:childTnLst>
                                    <p:set>
                                      <p:cBhvr>
                                        <p:cTn id="39" dur="1" fill="hold">
                                          <p:stCondLst>
                                            <p:cond delay="0"/>
                                          </p:stCondLst>
                                        </p:cTn>
                                        <p:tgtEl>
                                          <p:spTgt spid="1042"/>
                                        </p:tgtEl>
                                        <p:attrNameLst>
                                          <p:attrName>style.visibility</p:attrName>
                                        </p:attrNameLst>
                                      </p:cBhvr>
                                      <p:to>
                                        <p:strVal val="visible"/>
                                      </p:to>
                                    </p:set>
                                    <p:animEffect transition="in" filter="fade">
                                      <p:cBhvr>
                                        <p:cTn id="40" dur="500"/>
                                        <p:tgtEl>
                                          <p:spTgt spid="1042"/>
                                        </p:tgtEl>
                                      </p:cBhvr>
                                    </p:animEffect>
                                  </p:childTnLst>
                                </p:cTn>
                              </p:par>
                              <p:par>
                                <p:cTn id="41" presetID="10" presetClass="entr" presetSubtype="0" fill="hold" nodeType="withEffect">
                                  <p:stCondLst>
                                    <p:cond delay="0"/>
                                  </p:stCondLst>
                                  <p:childTnLst>
                                    <p:set>
                                      <p:cBhvr>
                                        <p:cTn id="42" dur="1" fill="hold">
                                          <p:stCondLst>
                                            <p:cond delay="0"/>
                                          </p:stCondLst>
                                        </p:cTn>
                                        <p:tgtEl>
                                          <p:spTgt spid="1036"/>
                                        </p:tgtEl>
                                        <p:attrNameLst>
                                          <p:attrName>style.visibility</p:attrName>
                                        </p:attrNameLst>
                                      </p:cBhvr>
                                      <p:to>
                                        <p:strVal val="visible"/>
                                      </p:to>
                                    </p:set>
                                    <p:animEffect transition="in" filter="fade">
                                      <p:cBhvr>
                                        <p:cTn id="43"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uiExpand="1" build="p"/>
      <p:bldP spid="3" grpId="2" uiExpand="1" build="p"/>
      <p:bldP spid="3" grpId="3"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6F0F-6500-414B-A06E-AA099409D19D}"/>
              </a:ext>
            </a:extLst>
          </p:cNvPr>
          <p:cNvSpPr>
            <a:spLocks noGrp="1"/>
          </p:cNvSpPr>
          <p:nvPr>
            <p:ph type="title"/>
          </p:nvPr>
        </p:nvSpPr>
        <p:spPr/>
        <p:txBody>
          <a:bodyPr/>
          <a:lstStyle/>
          <a:p>
            <a:r>
              <a:rPr lang="en-US" dirty="0"/>
              <a:t>Model training</a:t>
            </a:r>
          </a:p>
        </p:txBody>
      </p:sp>
      <p:sp>
        <p:nvSpPr>
          <p:cNvPr id="3" name="Content Placeholder 2">
            <a:extLst>
              <a:ext uri="{FF2B5EF4-FFF2-40B4-BE49-F238E27FC236}">
                <a16:creationId xmlns:a16="http://schemas.microsoft.com/office/drawing/2014/main" id="{1C16E8A4-2F5B-4881-A324-80585E2151DA}"/>
              </a:ext>
            </a:extLst>
          </p:cNvPr>
          <p:cNvSpPr>
            <a:spLocks noGrp="1"/>
          </p:cNvSpPr>
          <p:nvPr>
            <p:ph sz="half" idx="1"/>
          </p:nvPr>
        </p:nvSpPr>
        <p:spPr/>
        <p:txBody>
          <a:bodyPr/>
          <a:lstStyle/>
          <a:p>
            <a:r>
              <a:rPr lang="en-US" dirty="0"/>
              <a:t>Establish baseline :</a:t>
            </a:r>
          </a:p>
          <a:p>
            <a:pPr lvl="1"/>
            <a:r>
              <a:rPr lang="en-US" dirty="0"/>
              <a:t>Dummy Classifier</a:t>
            </a:r>
          </a:p>
          <a:p>
            <a:pPr lvl="1"/>
            <a:r>
              <a:rPr lang="en-US" dirty="0"/>
              <a:t>Random Choice</a:t>
            </a:r>
          </a:p>
          <a:p>
            <a:r>
              <a:rPr lang="en-US" dirty="0"/>
              <a:t>Models used : </a:t>
            </a:r>
          </a:p>
          <a:p>
            <a:pPr lvl="1"/>
            <a:r>
              <a:rPr lang="en-US" dirty="0" err="1"/>
              <a:t>Kmeans</a:t>
            </a:r>
            <a:r>
              <a:rPr lang="en-US" dirty="0"/>
              <a:t> Clustering</a:t>
            </a:r>
          </a:p>
          <a:p>
            <a:pPr lvl="1"/>
            <a:r>
              <a:rPr lang="en-US" dirty="0"/>
              <a:t>Random Forest Classifier</a:t>
            </a:r>
          </a:p>
          <a:p>
            <a:pPr lvl="1"/>
            <a:r>
              <a:rPr lang="en-US" dirty="0" err="1"/>
              <a:t>XGBoost</a:t>
            </a:r>
            <a:endParaRPr lang="en-US" dirty="0"/>
          </a:p>
        </p:txBody>
      </p:sp>
      <p:sp>
        <p:nvSpPr>
          <p:cNvPr id="5" name="Slide Number Placeholder 4">
            <a:extLst>
              <a:ext uri="{FF2B5EF4-FFF2-40B4-BE49-F238E27FC236}">
                <a16:creationId xmlns:a16="http://schemas.microsoft.com/office/drawing/2014/main" id="{48090B31-5911-4F07-A208-593DCEDBD0BA}"/>
              </a:ext>
            </a:extLst>
          </p:cNvPr>
          <p:cNvSpPr>
            <a:spLocks noGrp="1"/>
          </p:cNvSpPr>
          <p:nvPr>
            <p:ph type="sldNum" sz="quarter" idx="12"/>
          </p:nvPr>
        </p:nvSpPr>
        <p:spPr/>
        <p:txBody>
          <a:bodyPr/>
          <a:lstStyle/>
          <a:p>
            <a:fld id="{F36C87F6-986D-49E6-AF40-1B3A1EE8064D}" type="slidenum">
              <a:rPr lang="en-US" smtClean="0"/>
              <a:t>20</a:t>
            </a:fld>
            <a:endParaRPr lang="en-US"/>
          </a:p>
        </p:txBody>
      </p:sp>
      <p:pic>
        <p:nvPicPr>
          <p:cNvPr id="16386" name="Picture 2" descr="See the source image">
            <a:extLst>
              <a:ext uri="{FF2B5EF4-FFF2-40B4-BE49-F238E27FC236}">
                <a16:creationId xmlns:a16="http://schemas.microsoft.com/office/drawing/2014/main" id="{FD89EB4D-460E-41E4-86B7-6EEFD47C1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271" y="1828800"/>
            <a:ext cx="5391150" cy="1924050"/>
          </a:xfrm>
          <a:prstGeom prst="rect">
            <a:avLst/>
          </a:prstGeom>
          <a:solidFill>
            <a:schemeClr val="tx1">
              <a:alpha val="30000"/>
            </a:schemeClr>
          </a:solidFill>
        </p:spPr>
      </p:pic>
      <p:sp>
        <p:nvSpPr>
          <p:cNvPr id="7" name="Content Placeholder 6">
            <a:extLst>
              <a:ext uri="{FF2B5EF4-FFF2-40B4-BE49-F238E27FC236}">
                <a16:creationId xmlns:a16="http://schemas.microsoft.com/office/drawing/2014/main" id="{281F9FC8-7F94-41F8-8B6A-55DD8904D61F}"/>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17232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25"/>
                                      </p:to>
                                    </p:set>
                                    <p:animEffect filter="image" prLst="opacity: 0.25">
                                      <p:cBhvr rctx="IE">
                                        <p:cTn id="22" dur="indefinite"/>
                                        <p:tgtEl>
                                          <p:spTgt spid="3">
                                            <p:txEl>
                                              <p:pRg st="5" end="5"/>
                                            </p:txEl>
                                          </p:spTgt>
                                        </p:tgtEl>
                                      </p:cBhvr>
                                    </p:animEffect>
                                  </p:childTnLst>
                                </p:cTn>
                              </p:par>
                              <p:par>
                                <p:cTn id="23" presetID="9" presetClass="emph" presetSubtype="0" nodeType="withEffect">
                                  <p:stCondLst>
                                    <p:cond delay="0"/>
                                  </p:stCondLst>
                                  <p:childTnLst>
                                    <p:set>
                                      <p:cBhvr>
                                        <p:cTn id="24" dur="indefinite"/>
                                        <p:tgtEl>
                                          <p:spTgt spid="3">
                                            <p:txEl>
                                              <p:pRg st="6" end="6"/>
                                            </p:txEl>
                                          </p:spTgt>
                                        </p:tgtEl>
                                        <p:attrNameLst>
                                          <p:attrName>style.opacity</p:attrName>
                                        </p:attrNameLst>
                                      </p:cBhvr>
                                      <p:to>
                                        <p:strVal val="0.25"/>
                                      </p:to>
                                    </p:set>
                                    <p:animEffect filter="image" prLst="opacity: 0.25">
                                      <p:cBhvr rctx="IE">
                                        <p:cTn id="25" dur="indefinite"/>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mph" presetSubtype="0" nodeType="clickEffect">
                                  <p:stCondLst>
                                    <p:cond delay="0"/>
                                  </p:stCondLst>
                                  <p:endCondLst>
                                    <p:cond evt="onNext" delay="0">
                                      <p:tgtEl>
                                        <p:sldTgt/>
                                      </p:tgtEl>
                                    </p:cond>
                                  </p:endCondLst>
                                  <p:childTnLst>
                                    <p:set>
                                      <p:cBhvr>
                                        <p:cTn id="29" dur="indefinite"/>
                                        <p:tgtEl>
                                          <p:spTgt spid="3">
                                            <p:txEl>
                                              <p:pRg st="0" end="0"/>
                                            </p:txEl>
                                          </p:spTgt>
                                        </p:tgtEl>
                                        <p:attrNameLst>
                                          <p:attrName>style.opacity</p:attrName>
                                        </p:attrNameLst>
                                      </p:cBhvr>
                                      <p:to>
                                        <p:strVal val="1"/>
                                      </p:to>
                                    </p:set>
                                    <p:animEffect filter="image" prLst="opacity: 1">
                                      <p:cBhvr rctx="IE">
                                        <p:cTn id="30" dur="indefinite"/>
                                        <p:tgtEl>
                                          <p:spTgt spid="3">
                                            <p:txEl>
                                              <p:pRg st="0" end="0"/>
                                            </p:txEl>
                                          </p:spTgt>
                                        </p:tgtEl>
                                      </p:cBhvr>
                                    </p:animEffect>
                                  </p:childTnLst>
                                </p:cTn>
                              </p:par>
                              <p:par>
                                <p:cTn id="31" presetID="9" presetClass="emph" presetSubtype="0" nodeType="withEffect">
                                  <p:stCondLst>
                                    <p:cond delay="0"/>
                                  </p:stCondLst>
                                  <p:endCondLst>
                                    <p:cond evt="onNext" delay="0">
                                      <p:tgtEl>
                                        <p:sldTgt/>
                                      </p:tgtEl>
                                    </p:cond>
                                  </p:endCondLst>
                                  <p:childTnLst>
                                    <p:set>
                                      <p:cBhvr>
                                        <p:cTn id="32" dur="indefinite"/>
                                        <p:tgtEl>
                                          <p:spTgt spid="3">
                                            <p:txEl>
                                              <p:pRg st="1" end="1"/>
                                            </p:txEl>
                                          </p:spTgt>
                                        </p:tgtEl>
                                        <p:attrNameLst>
                                          <p:attrName>style.opacity</p:attrName>
                                        </p:attrNameLst>
                                      </p:cBhvr>
                                      <p:to>
                                        <p:strVal val="1"/>
                                      </p:to>
                                    </p:set>
                                    <p:animEffect filter="image" prLst="opacity: 1">
                                      <p:cBhvr rctx="IE">
                                        <p:cTn id="33" dur="indefinite"/>
                                        <p:tgtEl>
                                          <p:spTgt spid="3">
                                            <p:txEl>
                                              <p:pRg st="1" end="1"/>
                                            </p:txEl>
                                          </p:spTgt>
                                        </p:tgtEl>
                                      </p:cBhvr>
                                    </p:animEffect>
                                  </p:childTnLst>
                                </p:cTn>
                              </p:par>
                              <p:par>
                                <p:cTn id="34" presetID="9" presetClass="emph" presetSubtype="0" nodeType="withEffect">
                                  <p:stCondLst>
                                    <p:cond delay="0"/>
                                  </p:stCondLst>
                                  <p:endCondLst>
                                    <p:cond evt="onNext" delay="0">
                                      <p:tgtEl>
                                        <p:sldTgt/>
                                      </p:tgtEl>
                                    </p:cond>
                                  </p:endCondLst>
                                  <p:childTnLst>
                                    <p:set>
                                      <p:cBhvr>
                                        <p:cTn id="35" dur="indefinite"/>
                                        <p:tgtEl>
                                          <p:spTgt spid="3">
                                            <p:txEl>
                                              <p:pRg st="2" end="2"/>
                                            </p:txEl>
                                          </p:spTgt>
                                        </p:tgtEl>
                                        <p:attrNameLst>
                                          <p:attrName>style.opacity</p:attrName>
                                        </p:attrNameLst>
                                      </p:cBhvr>
                                      <p:to>
                                        <p:strVal val="1"/>
                                      </p:to>
                                    </p:set>
                                    <p:animEffect filter="image" prLst="opacity: 1">
                                      <p:cBhvr rctx="IE">
                                        <p:cTn id="36" dur="indefinite"/>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endCondLst>
                                    <p:cond evt="onNext" delay="0">
                                      <p:tgtEl>
                                        <p:sldTgt/>
                                      </p:tgtEl>
                                    </p:cond>
                                  </p:endCondLst>
                                  <p:childTnLst>
                                    <p:set>
                                      <p:cBhvr>
                                        <p:cTn id="40" dur="indefinite"/>
                                        <p:tgtEl>
                                          <p:spTgt spid="3">
                                            <p:txEl>
                                              <p:pRg st="3" end="3"/>
                                            </p:txEl>
                                          </p:spTgt>
                                        </p:tgtEl>
                                        <p:attrNameLst>
                                          <p:attrName>style.opacity</p:attrName>
                                        </p:attrNameLst>
                                      </p:cBhvr>
                                      <p:to>
                                        <p:strVal val="1"/>
                                      </p:to>
                                    </p:set>
                                    <p:animEffect filter="image" prLst="opacity: 1">
                                      <p:cBhvr rctx="IE">
                                        <p:cTn id="41" dur="indefinite"/>
                                        <p:tgtEl>
                                          <p:spTgt spid="3">
                                            <p:txEl>
                                              <p:pRg st="3" end="3"/>
                                            </p:txEl>
                                          </p:spTgt>
                                        </p:tgtEl>
                                      </p:cBhvr>
                                    </p:animEffect>
                                  </p:childTnLst>
                                </p:cTn>
                              </p:par>
                              <p:par>
                                <p:cTn id="42" presetID="9" presetClass="emph" presetSubtype="0" nodeType="withEffect">
                                  <p:stCondLst>
                                    <p:cond delay="0"/>
                                  </p:stCondLst>
                                  <p:endCondLst>
                                    <p:cond evt="onNext" delay="0">
                                      <p:tgtEl>
                                        <p:sldTgt/>
                                      </p:tgtEl>
                                    </p:cond>
                                  </p:endCondLst>
                                  <p:childTnLst>
                                    <p:set>
                                      <p:cBhvr>
                                        <p:cTn id="43" dur="indefinite"/>
                                        <p:tgtEl>
                                          <p:spTgt spid="3">
                                            <p:txEl>
                                              <p:pRg st="4" end="4"/>
                                            </p:txEl>
                                          </p:spTgt>
                                        </p:tgtEl>
                                        <p:attrNameLst>
                                          <p:attrName>style.opacity</p:attrName>
                                        </p:attrNameLst>
                                      </p:cBhvr>
                                      <p:to>
                                        <p:strVal val="1"/>
                                      </p:to>
                                    </p:set>
                                    <p:animEffect filter="image" prLst="opacity: 1">
                                      <p:cBhvr rctx="IE">
                                        <p:cTn id="44" dur="indefinite"/>
                                        <p:tgtEl>
                                          <p:spTgt spid="3">
                                            <p:txEl>
                                              <p:pRg st="4" end="4"/>
                                            </p:txEl>
                                          </p:spTgt>
                                        </p:tgtEl>
                                      </p:cBhvr>
                                    </p:animEffect>
                                  </p:childTnLst>
                                </p:cTn>
                              </p:par>
                              <p:par>
                                <p:cTn id="45" presetID="9" presetClass="emph" presetSubtype="0" nodeType="withEffect">
                                  <p:stCondLst>
                                    <p:cond delay="0"/>
                                  </p:stCondLst>
                                  <p:endCondLst>
                                    <p:cond evt="onNext" delay="0">
                                      <p:tgtEl>
                                        <p:sldTgt/>
                                      </p:tgtEl>
                                    </p:cond>
                                  </p:endCondLst>
                                  <p:childTnLst>
                                    <p:set>
                                      <p:cBhvr>
                                        <p:cTn id="46" dur="indefinite"/>
                                        <p:tgtEl>
                                          <p:spTgt spid="3">
                                            <p:txEl>
                                              <p:pRg st="5" end="5"/>
                                            </p:txEl>
                                          </p:spTgt>
                                        </p:tgtEl>
                                        <p:attrNameLst>
                                          <p:attrName>style.opacity</p:attrName>
                                        </p:attrNameLst>
                                      </p:cBhvr>
                                      <p:to>
                                        <p:strVal val="1"/>
                                      </p:to>
                                    </p:set>
                                    <p:animEffect filter="image" prLst="opacity: 1">
                                      <p:cBhvr rctx="IE">
                                        <p:cTn id="47" dur="indefinite"/>
                                        <p:tgtEl>
                                          <p:spTgt spid="3">
                                            <p:txEl>
                                              <p:pRg st="5" end="5"/>
                                            </p:txEl>
                                          </p:spTgt>
                                        </p:tgtEl>
                                      </p:cBhvr>
                                    </p:animEffect>
                                  </p:childTnLst>
                                </p:cTn>
                              </p:par>
                              <p:par>
                                <p:cTn id="48" presetID="9" presetClass="emph" presetSubtype="0" nodeType="withEffect">
                                  <p:stCondLst>
                                    <p:cond delay="0"/>
                                  </p:stCondLst>
                                  <p:endCondLst>
                                    <p:cond evt="onNext" delay="0">
                                      <p:tgtEl>
                                        <p:sldTgt/>
                                      </p:tgtEl>
                                    </p:cond>
                                  </p:endCondLst>
                                  <p:childTnLst>
                                    <p:set>
                                      <p:cBhvr>
                                        <p:cTn id="49" dur="indefinite"/>
                                        <p:tgtEl>
                                          <p:spTgt spid="3">
                                            <p:txEl>
                                              <p:pRg st="6" end="6"/>
                                            </p:txEl>
                                          </p:spTgt>
                                        </p:tgtEl>
                                        <p:attrNameLst>
                                          <p:attrName>style.opacity</p:attrName>
                                        </p:attrNameLst>
                                      </p:cBhvr>
                                      <p:to>
                                        <p:strVal val="1"/>
                                      </p:to>
                                    </p:set>
                                    <p:animEffect filter="image" prLst="opacity: 1">
                                      <p:cBhvr rctx="IE">
                                        <p:cTn id="50"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CC9C-3D01-4ECB-B30A-6F08D7F13208}"/>
              </a:ext>
            </a:extLst>
          </p:cNvPr>
          <p:cNvSpPr>
            <a:spLocks noGrp="1"/>
          </p:cNvSpPr>
          <p:nvPr>
            <p:ph type="title"/>
          </p:nvPr>
        </p:nvSpPr>
        <p:spPr/>
        <p:txBody>
          <a:bodyPr/>
          <a:lstStyle/>
          <a:p>
            <a:r>
              <a:rPr lang="en-US" dirty="0"/>
              <a:t>Model evaluation</a:t>
            </a:r>
          </a:p>
        </p:txBody>
      </p:sp>
      <p:sp>
        <p:nvSpPr>
          <p:cNvPr id="3" name="Content Placeholder 2">
            <a:extLst>
              <a:ext uri="{FF2B5EF4-FFF2-40B4-BE49-F238E27FC236}">
                <a16:creationId xmlns:a16="http://schemas.microsoft.com/office/drawing/2014/main" id="{1349B410-9B0B-4EFE-97DB-C62F28B2B73F}"/>
              </a:ext>
            </a:extLst>
          </p:cNvPr>
          <p:cNvSpPr>
            <a:spLocks noGrp="1"/>
          </p:cNvSpPr>
          <p:nvPr>
            <p:ph sz="half" idx="1"/>
          </p:nvPr>
        </p:nvSpPr>
        <p:spPr/>
        <p:txBody>
          <a:bodyPr/>
          <a:lstStyle/>
          <a:p>
            <a:r>
              <a:rPr lang="en-US" dirty="0"/>
              <a:t>Multivariate classification scoring metrics : </a:t>
            </a:r>
          </a:p>
          <a:p>
            <a:pPr lvl="1"/>
            <a:r>
              <a:rPr lang="en-US" dirty="0"/>
              <a:t>Accuracy</a:t>
            </a:r>
          </a:p>
          <a:p>
            <a:pPr lvl="1"/>
            <a:r>
              <a:rPr lang="en-US" dirty="0"/>
              <a:t>Precision</a:t>
            </a:r>
          </a:p>
          <a:p>
            <a:pPr lvl="1"/>
            <a:r>
              <a:rPr lang="en-US" dirty="0"/>
              <a:t>Recall</a:t>
            </a:r>
          </a:p>
          <a:p>
            <a:pPr lvl="1"/>
            <a:r>
              <a:rPr lang="en-US" dirty="0"/>
              <a:t>Positive / Negative Classification</a:t>
            </a:r>
          </a:p>
        </p:txBody>
      </p:sp>
      <p:pic>
        <p:nvPicPr>
          <p:cNvPr id="8" name="Content Placeholder 7" descr="Chart&#10;&#10;Description automatically generated">
            <a:extLst>
              <a:ext uri="{FF2B5EF4-FFF2-40B4-BE49-F238E27FC236}">
                <a16:creationId xmlns:a16="http://schemas.microsoft.com/office/drawing/2014/main" id="{43257633-51A5-48B8-884D-DF66A5C2126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12188" y="2752881"/>
            <a:ext cx="3009524" cy="2495238"/>
          </a:xfrm>
        </p:spPr>
      </p:pic>
      <p:sp>
        <p:nvSpPr>
          <p:cNvPr id="5" name="Slide Number Placeholder 4">
            <a:extLst>
              <a:ext uri="{FF2B5EF4-FFF2-40B4-BE49-F238E27FC236}">
                <a16:creationId xmlns:a16="http://schemas.microsoft.com/office/drawing/2014/main" id="{6349EB03-C879-4EBA-8444-F6955183AA93}"/>
              </a:ext>
            </a:extLst>
          </p:cNvPr>
          <p:cNvSpPr>
            <a:spLocks noGrp="1"/>
          </p:cNvSpPr>
          <p:nvPr>
            <p:ph type="sldNum" sz="quarter" idx="12"/>
          </p:nvPr>
        </p:nvSpPr>
        <p:spPr/>
        <p:txBody>
          <a:bodyPr/>
          <a:lstStyle/>
          <a:p>
            <a:fld id="{F36C87F6-986D-49E6-AF40-1B3A1EE8064D}" type="slidenum">
              <a:rPr lang="en-US" smtClean="0"/>
              <a:t>21</a:t>
            </a:fld>
            <a:endParaRPr lang="en-US"/>
          </a:p>
        </p:txBody>
      </p:sp>
    </p:spTree>
    <p:extLst>
      <p:ext uri="{BB962C8B-B14F-4D97-AF65-F5344CB8AC3E}">
        <p14:creationId xmlns:p14="http://schemas.microsoft.com/office/powerpoint/2010/main" val="2453227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D0C8-EF9D-4855-B4A4-33449E729CE3}"/>
              </a:ext>
            </a:extLst>
          </p:cNvPr>
          <p:cNvSpPr>
            <a:spLocks noGrp="1"/>
          </p:cNvSpPr>
          <p:nvPr>
            <p:ph type="title"/>
          </p:nvPr>
        </p:nvSpPr>
        <p:spPr/>
        <p:txBody>
          <a:bodyPr/>
          <a:lstStyle/>
          <a:p>
            <a:r>
              <a:rPr lang="en-US" dirty="0"/>
              <a:t>Model selection</a:t>
            </a:r>
          </a:p>
        </p:txBody>
      </p:sp>
      <p:graphicFrame>
        <p:nvGraphicFramePr>
          <p:cNvPr id="6" name="Table 6">
            <a:extLst>
              <a:ext uri="{FF2B5EF4-FFF2-40B4-BE49-F238E27FC236}">
                <a16:creationId xmlns:a16="http://schemas.microsoft.com/office/drawing/2014/main" id="{902BA64D-14F9-4C71-9AE8-59AE260D47FB}"/>
              </a:ext>
            </a:extLst>
          </p:cNvPr>
          <p:cNvGraphicFramePr>
            <a:graphicFrameLocks noGrp="1"/>
          </p:cNvGraphicFramePr>
          <p:nvPr>
            <p:ph sz="half" idx="1"/>
            <p:extLst>
              <p:ext uri="{D42A27DB-BD31-4B8C-83A1-F6EECF244321}">
                <p14:modId xmlns:p14="http://schemas.microsoft.com/office/powerpoint/2010/main" val="2533344951"/>
              </p:ext>
            </p:extLst>
          </p:nvPr>
        </p:nvGraphicFramePr>
        <p:xfrm>
          <a:off x="1233489" y="1828800"/>
          <a:ext cx="6537325" cy="4343400"/>
        </p:xfrm>
        <a:graphic>
          <a:graphicData uri="http://schemas.openxmlformats.org/drawingml/2006/table">
            <a:tbl>
              <a:tblPr firstRow="1" bandRow="1">
                <a:tableStyleId>{073A0DAA-6AF3-43AB-8588-CEC1D06C72B9}</a:tableStyleId>
              </a:tblPr>
              <a:tblGrid>
                <a:gridCol w="1307465">
                  <a:extLst>
                    <a:ext uri="{9D8B030D-6E8A-4147-A177-3AD203B41FA5}">
                      <a16:colId xmlns:a16="http://schemas.microsoft.com/office/drawing/2014/main" val="3301379062"/>
                    </a:ext>
                  </a:extLst>
                </a:gridCol>
                <a:gridCol w="1307465">
                  <a:extLst>
                    <a:ext uri="{9D8B030D-6E8A-4147-A177-3AD203B41FA5}">
                      <a16:colId xmlns:a16="http://schemas.microsoft.com/office/drawing/2014/main" val="995255234"/>
                    </a:ext>
                  </a:extLst>
                </a:gridCol>
                <a:gridCol w="1307465">
                  <a:extLst>
                    <a:ext uri="{9D8B030D-6E8A-4147-A177-3AD203B41FA5}">
                      <a16:colId xmlns:a16="http://schemas.microsoft.com/office/drawing/2014/main" val="983414190"/>
                    </a:ext>
                  </a:extLst>
                </a:gridCol>
                <a:gridCol w="1307465">
                  <a:extLst>
                    <a:ext uri="{9D8B030D-6E8A-4147-A177-3AD203B41FA5}">
                      <a16:colId xmlns:a16="http://schemas.microsoft.com/office/drawing/2014/main" val="434822529"/>
                    </a:ext>
                  </a:extLst>
                </a:gridCol>
                <a:gridCol w="1307465">
                  <a:extLst>
                    <a:ext uri="{9D8B030D-6E8A-4147-A177-3AD203B41FA5}">
                      <a16:colId xmlns:a16="http://schemas.microsoft.com/office/drawing/2014/main" val="886763677"/>
                    </a:ext>
                  </a:extLst>
                </a:gridCol>
              </a:tblGrid>
              <a:tr h="482600">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b="1" i="0" u="none" strike="noStrike" dirty="0">
                          <a:solidFill>
                            <a:schemeClr val="tx1"/>
                          </a:solidFill>
                          <a:effectLst/>
                          <a:latin typeface="Calibri" panose="020F0502020204030204" pitchFamily="34" charset="0"/>
                        </a:rPr>
                        <a:t>Accuracy</a:t>
                      </a:r>
                    </a:p>
                  </a:txBody>
                  <a:tcPr marL="9525" marR="9525" marT="9525" marB="0" anchor="b"/>
                </a:tc>
                <a:tc>
                  <a:txBody>
                    <a:bodyPr/>
                    <a:lstStyle/>
                    <a:p>
                      <a:pPr algn="ctr" fontAlgn="b"/>
                      <a:r>
                        <a:rPr lang="en-US" sz="1800" b="1" i="0" u="none" strike="noStrike" dirty="0">
                          <a:solidFill>
                            <a:schemeClr val="tx1"/>
                          </a:solidFill>
                          <a:effectLst/>
                          <a:latin typeface="Calibri" panose="020F0502020204030204" pitchFamily="34" charset="0"/>
                        </a:rPr>
                        <a:t>Avg Precision</a:t>
                      </a:r>
                    </a:p>
                  </a:txBody>
                  <a:tcPr marL="9525" marR="9525" marT="9525" marB="0" anchor="b"/>
                </a:tc>
                <a:tc>
                  <a:txBody>
                    <a:bodyPr/>
                    <a:lstStyle/>
                    <a:p>
                      <a:pPr algn="ctr" fontAlgn="b"/>
                      <a:r>
                        <a:rPr lang="en-US" sz="1800" b="1" i="0" u="none" strike="noStrike" dirty="0">
                          <a:solidFill>
                            <a:schemeClr val="tx1"/>
                          </a:solidFill>
                          <a:effectLst/>
                          <a:latin typeface="Calibri" panose="020F0502020204030204" pitchFamily="34" charset="0"/>
                        </a:rPr>
                        <a:t>Avg Recall</a:t>
                      </a:r>
                    </a:p>
                  </a:txBody>
                  <a:tcPr marL="9525" marR="9525" marT="9525" marB="0" anchor="b"/>
                </a:tc>
                <a:tc>
                  <a:txBody>
                    <a:bodyPr/>
                    <a:lstStyle/>
                    <a:p>
                      <a:pPr algn="ctr" fontAlgn="b"/>
                      <a:r>
                        <a:rPr lang="en-US" sz="1800" b="1" i="0" u="none" strike="noStrike" dirty="0">
                          <a:solidFill>
                            <a:schemeClr val="tx1"/>
                          </a:solidFill>
                          <a:effectLst/>
                          <a:latin typeface="Calibri" panose="020F0502020204030204" pitchFamily="34" charset="0"/>
                        </a:rPr>
                        <a:t>Pos Neg Class</a:t>
                      </a:r>
                    </a:p>
                  </a:txBody>
                  <a:tcPr marL="9525" marR="9525" marT="9525" marB="0" anchor="b"/>
                </a:tc>
                <a:extLst>
                  <a:ext uri="{0D108BD9-81ED-4DB2-BD59-A6C34878D82A}">
                    <a16:rowId xmlns:a16="http://schemas.microsoft.com/office/drawing/2014/main" val="746806476"/>
                  </a:ext>
                </a:extLst>
              </a:tr>
              <a:tr h="482600">
                <a:tc>
                  <a:txBody>
                    <a:bodyPr/>
                    <a:lstStyle/>
                    <a:p>
                      <a:pPr algn="l" fontAlgn="b"/>
                      <a:r>
                        <a:rPr lang="en-US" sz="1400" b="1" i="0" u="none" strike="noStrike" dirty="0">
                          <a:solidFill>
                            <a:srgbClr val="000000"/>
                          </a:solidFill>
                          <a:effectLst/>
                          <a:latin typeface="Calibri" panose="020F0502020204030204" pitchFamily="34" charset="0"/>
                        </a:rPr>
                        <a:t>RFC – Pos / Neg</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83%</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83%</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83%</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96%</a:t>
                      </a:r>
                    </a:p>
                  </a:txBody>
                  <a:tcPr marL="9525" marR="9525" marT="9525" marB="0" anchor="b"/>
                </a:tc>
                <a:extLst>
                  <a:ext uri="{0D108BD9-81ED-4DB2-BD59-A6C34878D82A}">
                    <a16:rowId xmlns:a16="http://schemas.microsoft.com/office/drawing/2014/main" val="834447146"/>
                  </a:ext>
                </a:extLst>
              </a:tr>
              <a:tr h="482600">
                <a:tc>
                  <a:txBody>
                    <a:bodyPr/>
                    <a:lstStyle/>
                    <a:p>
                      <a:pPr algn="l" fontAlgn="b"/>
                      <a:r>
                        <a:rPr lang="en-US" sz="1400" b="1" i="0" u="none" strike="noStrike" dirty="0">
                          <a:solidFill>
                            <a:srgbClr val="000000"/>
                          </a:solidFill>
                          <a:effectLst/>
                          <a:latin typeface="Calibri" panose="020F0502020204030204" pitchFamily="34" charset="0"/>
                        </a:rPr>
                        <a:t>RFC – Neg Recall</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79%</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79%</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79%</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93%</a:t>
                      </a:r>
                    </a:p>
                  </a:txBody>
                  <a:tcPr marL="9525" marR="9525" marT="9525" marB="0" anchor="b"/>
                </a:tc>
                <a:extLst>
                  <a:ext uri="{0D108BD9-81ED-4DB2-BD59-A6C34878D82A}">
                    <a16:rowId xmlns:a16="http://schemas.microsoft.com/office/drawing/2014/main" val="4070531897"/>
                  </a:ext>
                </a:extLst>
              </a:tr>
              <a:tr h="482600">
                <a:tc>
                  <a:txBody>
                    <a:bodyPr/>
                    <a:lstStyle/>
                    <a:p>
                      <a:pPr algn="l" fontAlgn="b"/>
                      <a:r>
                        <a:rPr lang="en-US" sz="1400" b="1" i="0" u="none" strike="noStrike" dirty="0">
                          <a:solidFill>
                            <a:srgbClr val="000000"/>
                          </a:solidFill>
                          <a:effectLst/>
                          <a:latin typeface="Calibri" panose="020F0502020204030204" pitchFamily="34" charset="0"/>
                        </a:rPr>
                        <a:t>XGB – Base</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77%</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77%</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77%</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93%</a:t>
                      </a:r>
                    </a:p>
                  </a:txBody>
                  <a:tcPr marL="9525" marR="9525" marT="9525" marB="0" anchor="b"/>
                </a:tc>
                <a:extLst>
                  <a:ext uri="{0D108BD9-81ED-4DB2-BD59-A6C34878D82A}">
                    <a16:rowId xmlns:a16="http://schemas.microsoft.com/office/drawing/2014/main" val="2158180841"/>
                  </a:ext>
                </a:extLst>
              </a:tr>
              <a:tr h="482600">
                <a:tc>
                  <a:txBody>
                    <a:bodyPr/>
                    <a:lstStyle/>
                    <a:p>
                      <a:pPr algn="l" fontAlgn="b"/>
                      <a:r>
                        <a:rPr lang="en-US" sz="1400" b="1" i="0" u="none" strike="noStrike" dirty="0">
                          <a:solidFill>
                            <a:srgbClr val="000000"/>
                          </a:solidFill>
                          <a:effectLst/>
                          <a:latin typeface="Calibri" panose="020F0502020204030204" pitchFamily="34" charset="0"/>
                        </a:rPr>
                        <a:t>XGB – Neg Recall</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75%</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75%</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75%</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93%</a:t>
                      </a:r>
                    </a:p>
                  </a:txBody>
                  <a:tcPr marL="9525" marR="9525" marT="9525" marB="0" anchor="b"/>
                </a:tc>
                <a:extLst>
                  <a:ext uri="{0D108BD9-81ED-4DB2-BD59-A6C34878D82A}">
                    <a16:rowId xmlns:a16="http://schemas.microsoft.com/office/drawing/2014/main" val="978781967"/>
                  </a:ext>
                </a:extLst>
              </a:tr>
              <a:tr h="482600">
                <a:tc>
                  <a:txBody>
                    <a:bodyPr/>
                    <a:lstStyle/>
                    <a:p>
                      <a:pPr algn="l" fontAlgn="b"/>
                      <a:r>
                        <a:rPr lang="en-US" sz="1400" b="1" i="0" u="none" strike="noStrike" dirty="0">
                          <a:solidFill>
                            <a:srgbClr val="000000"/>
                          </a:solidFill>
                          <a:effectLst/>
                          <a:latin typeface="Calibri" panose="020F0502020204030204" pitchFamily="34" charset="0"/>
                        </a:rPr>
                        <a:t>RFC – Base</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78%</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78%</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78%</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92%</a:t>
                      </a:r>
                    </a:p>
                  </a:txBody>
                  <a:tcPr marL="9525" marR="9525" marT="9525" marB="0" anchor="b"/>
                </a:tc>
                <a:extLst>
                  <a:ext uri="{0D108BD9-81ED-4DB2-BD59-A6C34878D82A}">
                    <a16:rowId xmlns:a16="http://schemas.microsoft.com/office/drawing/2014/main" val="3433915586"/>
                  </a:ext>
                </a:extLst>
              </a:tr>
              <a:tr h="482600">
                <a:tc>
                  <a:txBody>
                    <a:bodyPr/>
                    <a:lstStyle/>
                    <a:p>
                      <a:pPr algn="l" fontAlgn="b"/>
                      <a:r>
                        <a:rPr lang="en-US" sz="1400" b="1" i="0" u="none" strike="noStrike" dirty="0">
                          <a:solidFill>
                            <a:srgbClr val="000000"/>
                          </a:solidFill>
                          <a:effectLst/>
                          <a:latin typeface="Calibri" panose="020F0502020204030204" pitchFamily="34" charset="0"/>
                        </a:rPr>
                        <a:t>XGB – Pos / Neg</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76%</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76%</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76%</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91%</a:t>
                      </a:r>
                    </a:p>
                  </a:txBody>
                  <a:tcPr marL="9525" marR="9525" marT="9525" marB="0" anchor="b"/>
                </a:tc>
                <a:extLst>
                  <a:ext uri="{0D108BD9-81ED-4DB2-BD59-A6C34878D82A}">
                    <a16:rowId xmlns:a16="http://schemas.microsoft.com/office/drawing/2014/main" val="652923529"/>
                  </a:ext>
                </a:extLst>
              </a:tr>
              <a:tr h="482600">
                <a:tc>
                  <a:txBody>
                    <a:bodyPr/>
                    <a:lstStyle/>
                    <a:p>
                      <a:pPr algn="l" fontAlgn="b"/>
                      <a:r>
                        <a:rPr lang="en-US" sz="1400" b="1" i="0" u="none" strike="noStrike" dirty="0">
                          <a:solidFill>
                            <a:srgbClr val="000000"/>
                          </a:solidFill>
                          <a:effectLst/>
                          <a:latin typeface="Calibri" panose="020F0502020204030204" pitchFamily="34" charset="0"/>
                        </a:rPr>
                        <a:t>Dummy – Baseline</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28%</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28%</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28%</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55%</a:t>
                      </a:r>
                    </a:p>
                  </a:txBody>
                  <a:tcPr marL="9525" marR="9525" marT="9525" marB="0" anchor="b"/>
                </a:tc>
                <a:extLst>
                  <a:ext uri="{0D108BD9-81ED-4DB2-BD59-A6C34878D82A}">
                    <a16:rowId xmlns:a16="http://schemas.microsoft.com/office/drawing/2014/main" val="1932475473"/>
                  </a:ext>
                </a:extLst>
              </a:tr>
              <a:tr h="482600">
                <a:tc>
                  <a:txBody>
                    <a:bodyPr/>
                    <a:lstStyle/>
                    <a:p>
                      <a:pPr algn="l" fontAlgn="b"/>
                      <a:r>
                        <a:rPr lang="en-US" sz="1400" b="1" i="0" u="none" strike="noStrike" dirty="0" err="1">
                          <a:solidFill>
                            <a:srgbClr val="000000"/>
                          </a:solidFill>
                          <a:effectLst/>
                          <a:latin typeface="Calibri" panose="020F0502020204030204" pitchFamily="34" charset="0"/>
                        </a:rPr>
                        <a:t>KMeans</a:t>
                      </a:r>
                      <a:r>
                        <a:rPr lang="en-US" sz="1400" b="1" i="0" u="none" strike="noStrike" dirty="0">
                          <a:solidFill>
                            <a:srgbClr val="000000"/>
                          </a:solidFill>
                          <a:effectLst/>
                          <a:latin typeface="Calibri" panose="020F0502020204030204" pitchFamily="34" charset="0"/>
                        </a:rPr>
                        <a:t> – k = 4</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32%</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33%</a:t>
                      </a:r>
                    </a:p>
                  </a:txBody>
                  <a:tcPr marL="9525" marR="9525" marT="9525" marB="0" anchor="b"/>
                </a:tc>
                <a:tc>
                  <a:txBody>
                    <a:bodyPr/>
                    <a:lstStyle/>
                    <a:p>
                      <a:pPr algn="ctr" fontAlgn="b"/>
                      <a:r>
                        <a:rPr lang="en-US" sz="1400" b="1" i="0" u="none" strike="noStrike">
                          <a:solidFill>
                            <a:srgbClr val="000000"/>
                          </a:solidFill>
                          <a:effectLst/>
                          <a:latin typeface="Calibri" panose="020F0502020204030204" pitchFamily="34" charset="0"/>
                        </a:rPr>
                        <a:t>32%</a:t>
                      </a:r>
                    </a:p>
                  </a:txBody>
                  <a:tcPr marL="9525" marR="9525" marT="9525" marB="0" anchor="b"/>
                </a:tc>
                <a:tc>
                  <a:txBody>
                    <a:bodyPr/>
                    <a:lstStyle/>
                    <a:p>
                      <a:pPr algn="ctr" fontAlgn="b"/>
                      <a:r>
                        <a:rPr lang="en-US" sz="1400" b="1" i="0" u="none" strike="noStrike" dirty="0">
                          <a:solidFill>
                            <a:srgbClr val="000000"/>
                          </a:solidFill>
                          <a:effectLst/>
                          <a:latin typeface="Calibri" panose="020F0502020204030204" pitchFamily="34" charset="0"/>
                        </a:rPr>
                        <a:t>49%</a:t>
                      </a:r>
                    </a:p>
                  </a:txBody>
                  <a:tcPr marL="9525" marR="9525" marT="9525" marB="0" anchor="b"/>
                </a:tc>
                <a:extLst>
                  <a:ext uri="{0D108BD9-81ED-4DB2-BD59-A6C34878D82A}">
                    <a16:rowId xmlns:a16="http://schemas.microsoft.com/office/drawing/2014/main" val="2581753871"/>
                  </a:ext>
                </a:extLst>
              </a:tr>
            </a:tbl>
          </a:graphicData>
        </a:graphic>
      </p:graphicFrame>
      <p:sp>
        <p:nvSpPr>
          <p:cNvPr id="5" name="Slide Number Placeholder 4">
            <a:extLst>
              <a:ext uri="{FF2B5EF4-FFF2-40B4-BE49-F238E27FC236}">
                <a16:creationId xmlns:a16="http://schemas.microsoft.com/office/drawing/2014/main" id="{8BE9308F-5D4B-4358-8109-4014D0C23AE9}"/>
              </a:ext>
            </a:extLst>
          </p:cNvPr>
          <p:cNvSpPr>
            <a:spLocks noGrp="1"/>
          </p:cNvSpPr>
          <p:nvPr>
            <p:ph type="sldNum" sz="quarter" idx="12"/>
          </p:nvPr>
        </p:nvSpPr>
        <p:spPr/>
        <p:txBody>
          <a:bodyPr/>
          <a:lstStyle/>
          <a:p>
            <a:fld id="{F36C87F6-986D-49E6-AF40-1B3A1EE8064D}" type="slidenum">
              <a:rPr lang="en-US" smtClean="0"/>
              <a:t>22</a:t>
            </a:fld>
            <a:endParaRPr lang="en-US"/>
          </a:p>
        </p:txBody>
      </p:sp>
      <p:sp>
        <p:nvSpPr>
          <p:cNvPr id="7" name="Rectangle 6">
            <a:extLst>
              <a:ext uri="{FF2B5EF4-FFF2-40B4-BE49-F238E27FC236}">
                <a16:creationId xmlns:a16="http://schemas.microsoft.com/office/drawing/2014/main" id="{8FFE7F85-3ACC-499A-A33B-88E208229647}"/>
              </a:ext>
            </a:extLst>
          </p:cNvPr>
          <p:cNvSpPr/>
          <p:nvPr/>
        </p:nvSpPr>
        <p:spPr>
          <a:xfrm>
            <a:off x="1217613" y="2286000"/>
            <a:ext cx="6553201" cy="533400"/>
          </a:xfrm>
          <a:prstGeom prst="rect">
            <a:avLst/>
          </a:prstGeom>
          <a:noFill/>
          <a:ln w="38100">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pic>
        <p:nvPicPr>
          <p:cNvPr id="14338" name="Picture 2">
            <a:extLst>
              <a:ext uri="{FF2B5EF4-FFF2-40B4-BE49-F238E27FC236}">
                <a16:creationId xmlns:a16="http://schemas.microsoft.com/office/drawing/2014/main" id="{ADDFDAFA-E8A2-4D93-A321-AAA0A5225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3262" y="2752725"/>
            <a:ext cx="3009900" cy="2495550"/>
          </a:xfrm>
          <a:prstGeom prst="rect">
            <a:avLst/>
          </a:prstGeom>
          <a:solidFill>
            <a:srgbClr val="FFFFFF">
              <a:shade val="85000"/>
            </a:srgbClr>
          </a:solidFill>
          <a:ln w="88900" cap="sq">
            <a:solidFill>
              <a:schemeClr val="tx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96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338"/>
                                        </p:tgtEl>
                                        <p:attrNameLst>
                                          <p:attrName>style.visibility</p:attrName>
                                        </p:attrNameLst>
                                      </p:cBhvr>
                                      <p:to>
                                        <p:strVal val="visible"/>
                                      </p:to>
                                    </p:set>
                                    <p:animEffect transition="in" filter="fade">
                                      <p:cBhvr>
                                        <p:cTn id="10"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A167-332B-4075-ABA9-C3F88D09F035}"/>
              </a:ext>
            </a:extLst>
          </p:cNvPr>
          <p:cNvSpPr>
            <a:spLocks noGrp="1"/>
          </p:cNvSpPr>
          <p:nvPr>
            <p:ph type="title"/>
          </p:nvPr>
        </p:nvSpPr>
        <p:spPr/>
        <p:txBody>
          <a:bodyPr/>
          <a:lstStyle/>
          <a:p>
            <a:r>
              <a:rPr lang="en-US" dirty="0"/>
              <a:t>Model performance</a:t>
            </a:r>
          </a:p>
        </p:txBody>
      </p:sp>
      <p:sp>
        <p:nvSpPr>
          <p:cNvPr id="3" name="Content Placeholder 2">
            <a:extLst>
              <a:ext uri="{FF2B5EF4-FFF2-40B4-BE49-F238E27FC236}">
                <a16:creationId xmlns:a16="http://schemas.microsoft.com/office/drawing/2014/main" id="{9F107EDD-7E9D-4EFD-99F1-46A509BBF2D0}"/>
              </a:ext>
            </a:extLst>
          </p:cNvPr>
          <p:cNvSpPr>
            <a:spLocks noGrp="1"/>
          </p:cNvSpPr>
          <p:nvPr>
            <p:ph sz="half" idx="1"/>
          </p:nvPr>
        </p:nvSpPr>
        <p:spPr/>
        <p:txBody>
          <a:bodyPr/>
          <a:lstStyle/>
          <a:p>
            <a:r>
              <a:rPr lang="en-US" dirty="0"/>
              <a:t>No obvious trend of misclassifications</a:t>
            </a:r>
          </a:p>
          <a:p>
            <a:r>
              <a:rPr lang="en-US" dirty="0"/>
              <a:t>7 pos / neg misclasses</a:t>
            </a:r>
          </a:p>
          <a:p>
            <a:r>
              <a:rPr lang="en-US" dirty="0"/>
              <a:t>No severe misclasses (from ‘++’ to ‘-’ or ‘–’)</a:t>
            </a:r>
          </a:p>
          <a:p>
            <a:r>
              <a:rPr lang="en-US" dirty="0"/>
              <a:t>Perfect performance for test data since the COVID-19 crash</a:t>
            </a:r>
          </a:p>
          <a:p>
            <a:endParaRPr lang="en-US" dirty="0"/>
          </a:p>
          <a:p>
            <a:endParaRPr lang="en-US" dirty="0"/>
          </a:p>
        </p:txBody>
      </p:sp>
      <p:sp>
        <p:nvSpPr>
          <p:cNvPr id="4" name="Content Placeholder 3">
            <a:extLst>
              <a:ext uri="{FF2B5EF4-FFF2-40B4-BE49-F238E27FC236}">
                <a16:creationId xmlns:a16="http://schemas.microsoft.com/office/drawing/2014/main" id="{49D55B69-3D60-43E6-8198-FD4E19BDAF20}"/>
              </a:ext>
            </a:extLst>
          </p:cNvPr>
          <p:cNvSpPr>
            <a:spLocks noGrp="1"/>
          </p:cNvSpPr>
          <p:nvPr>
            <p:ph sz="half" idx="2"/>
          </p:nvPr>
        </p:nvSpPr>
        <p:spPr/>
        <p:txBody>
          <a:bodyPr/>
          <a:lstStyle/>
          <a:p>
            <a:endParaRPr lang="en-US" dirty="0"/>
          </a:p>
        </p:txBody>
      </p:sp>
      <p:sp>
        <p:nvSpPr>
          <p:cNvPr id="5" name="Slide Number Placeholder 4">
            <a:extLst>
              <a:ext uri="{FF2B5EF4-FFF2-40B4-BE49-F238E27FC236}">
                <a16:creationId xmlns:a16="http://schemas.microsoft.com/office/drawing/2014/main" id="{7120187D-98BE-43C7-87A9-F862F59B9B3A}"/>
              </a:ext>
            </a:extLst>
          </p:cNvPr>
          <p:cNvSpPr>
            <a:spLocks noGrp="1"/>
          </p:cNvSpPr>
          <p:nvPr>
            <p:ph type="sldNum" sz="quarter" idx="12"/>
          </p:nvPr>
        </p:nvSpPr>
        <p:spPr/>
        <p:txBody>
          <a:bodyPr/>
          <a:lstStyle/>
          <a:p>
            <a:fld id="{F36C87F6-986D-49E6-AF40-1B3A1EE8064D}" type="slidenum">
              <a:rPr lang="en-US" smtClean="0"/>
              <a:t>23</a:t>
            </a:fld>
            <a:endParaRPr lang="en-US"/>
          </a:p>
        </p:txBody>
      </p:sp>
      <p:pic>
        <p:nvPicPr>
          <p:cNvPr id="15362" name="Picture 2">
            <a:extLst>
              <a:ext uri="{FF2B5EF4-FFF2-40B4-BE49-F238E27FC236}">
                <a16:creationId xmlns:a16="http://schemas.microsoft.com/office/drawing/2014/main" id="{6511785A-99A1-45D5-827B-745D5D3EF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013" y="2393156"/>
            <a:ext cx="5600282" cy="3214687"/>
          </a:xfrm>
          <a:prstGeom prst="rect">
            <a:avLst/>
          </a:prstGeom>
          <a:solidFill>
            <a:srgbClr val="FFFFFF">
              <a:shade val="85000"/>
            </a:srgbClr>
          </a:solidFill>
          <a:ln w="88900" cap="sq">
            <a:solidFill>
              <a:schemeClr val="tx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0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5"/>
                                      </p:to>
                                    </p:set>
                                    <p:animEffect filter="image" prLst="opacity: 0.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5"/>
                                      </p:to>
                                    </p:set>
                                    <p:animEffect filter="image" prLst="opacity: 0.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5"/>
                                      </p:to>
                                    </p:set>
                                    <p:animEffect filter="image" prLst="opacity: 0.5">
                                      <p:cBhvr rctx="IE">
                                        <p:cTn id="16" dur="indefinite"/>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endCondLst>
                                    <p:cond evt="onNext" delay="0">
                                      <p:tgtEl>
                                        <p:sldTgt/>
                                      </p:tgtEl>
                                    </p:cond>
                                  </p:endCondLst>
                                  <p:childTnLst>
                                    <p:set>
                                      <p:cBhvr>
                                        <p:cTn id="20" dur="indefinite"/>
                                        <p:tgtEl>
                                          <p:spTgt spid="3">
                                            <p:txEl>
                                              <p:pRg st="0" end="0"/>
                                            </p:txEl>
                                          </p:spTgt>
                                        </p:tgtEl>
                                        <p:attrNameLst>
                                          <p:attrName>style.opacity</p:attrName>
                                        </p:attrNameLst>
                                      </p:cBhvr>
                                      <p:to>
                                        <p:strVal val="1"/>
                                      </p:to>
                                    </p:set>
                                    <p:animEffect filter="image" prLst="opacity: 1">
                                      <p:cBhvr rctx="IE">
                                        <p:cTn id="21" dur="indefinite"/>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endCondLst>
                                    <p:cond evt="onNext" delay="0">
                                      <p:tgtEl>
                                        <p:sldTgt/>
                                      </p:tgtEl>
                                    </p:cond>
                                  </p:endCondLst>
                                  <p:childTnLst>
                                    <p:set>
                                      <p:cBhvr>
                                        <p:cTn id="25" dur="indefinite"/>
                                        <p:tgtEl>
                                          <p:spTgt spid="3">
                                            <p:txEl>
                                              <p:pRg st="1" end="1"/>
                                            </p:txEl>
                                          </p:spTgt>
                                        </p:tgtEl>
                                        <p:attrNameLst>
                                          <p:attrName>style.opacity</p:attrName>
                                        </p:attrNameLst>
                                      </p:cBhvr>
                                      <p:to>
                                        <p:strVal val="1"/>
                                      </p:to>
                                    </p:set>
                                    <p:animEffect filter="image" prLst="opacity: 1">
                                      <p:cBhvr rctx="IE">
                                        <p:cTn id="26" dur="indefinite"/>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mph" presetSubtype="0" nodeType="clickEffect">
                                  <p:stCondLst>
                                    <p:cond delay="0"/>
                                  </p:stCondLst>
                                  <p:endCondLst>
                                    <p:cond evt="onNext" delay="0">
                                      <p:tgtEl>
                                        <p:sldTgt/>
                                      </p:tgtEl>
                                    </p:cond>
                                  </p:endCondLst>
                                  <p:childTnLst>
                                    <p:set>
                                      <p:cBhvr>
                                        <p:cTn id="30" dur="indefinite"/>
                                        <p:tgtEl>
                                          <p:spTgt spid="3">
                                            <p:txEl>
                                              <p:pRg st="2" end="2"/>
                                            </p:txEl>
                                          </p:spTgt>
                                        </p:tgtEl>
                                        <p:attrNameLst>
                                          <p:attrName>style.opacity</p:attrName>
                                        </p:attrNameLst>
                                      </p:cBhvr>
                                      <p:to>
                                        <p:strVal val="1"/>
                                      </p:to>
                                    </p:set>
                                    <p:animEffect filter="image" prLst="opacity: 1">
                                      <p:cBhvr rctx="IE">
                                        <p:cTn id="31" dur="indefinite"/>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endCondLst>
                                    <p:cond evt="onNext" delay="0">
                                      <p:tgtEl>
                                        <p:sldTgt/>
                                      </p:tgtEl>
                                    </p:cond>
                                  </p:endCondLst>
                                  <p:childTnLst>
                                    <p:set>
                                      <p:cBhvr>
                                        <p:cTn id="35" dur="indefinite"/>
                                        <p:tgtEl>
                                          <p:spTgt spid="3">
                                            <p:txEl>
                                              <p:pRg st="3" end="3"/>
                                            </p:txEl>
                                          </p:spTgt>
                                        </p:tgtEl>
                                        <p:attrNameLst>
                                          <p:attrName>style.opacity</p:attrName>
                                        </p:attrNameLst>
                                      </p:cBhvr>
                                      <p:to>
                                        <p:strVal val="1"/>
                                      </p:to>
                                    </p:set>
                                    <p:animEffect filter="image" prLst="opacity: 1">
                                      <p:cBhvr rctx="IE">
                                        <p:cTn id="36"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6F6906-AF10-4AE3-9385-25682506847F}"/>
              </a:ext>
            </a:extLst>
          </p:cNvPr>
          <p:cNvSpPr>
            <a:spLocks noGrp="1"/>
          </p:cNvSpPr>
          <p:nvPr>
            <p:ph type="ctrTitle"/>
          </p:nvPr>
        </p:nvSpPr>
        <p:spPr/>
        <p:txBody>
          <a:bodyPr/>
          <a:lstStyle/>
          <a:p>
            <a:r>
              <a:rPr lang="en-US" dirty="0"/>
              <a:t>FUTURE IMPROVEMENTS</a:t>
            </a:r>
          </a:p>
        </p:txBody>
      </p:sp>
      <p:sp>
        <p:nvSpPr>
          <p:cNvPr id="8" name="Subtitle 7">
            <a:extLst>
              <a:ext uri="{FF2B5EF4-FFF2-40B4-BE49-F238E27FC236}">
                <a16:creationId xmlns:a16="http://schemas.microsoft.com/office/drawing/2014/main" id="{794EF3AC-0254-4336-88CB-F9BCDBF21196}"/>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FB174DF4-E31F-4539-83AF-31B784B255E0}"/>
              </a:ext>
            </a:extLst>
          </p:cNvPr>
          <p:cNvSpPr>
            <a:spLocks noGrp="1"/>
          </p:cNvSpPr>
          <p:nvPr>
            <p:ph type="sldNum" sz="quarter" idx="4294967295"/>
          </p:nvPr>
        </p:nvSpPr>
        <p:spPr>
          <a:xfrm>
            <a:off x="11045825" y="6448425"/>
            <a:ext cx="1143000" cy="180975"/>
          </a:xfrm>
        </p:spPr>
        <p:txBody>
          <a:bodyPr/>
          <a:lstStyle/>
          <a:p>
            <a:fld id="{F36C87F6-986D-49E6-AF40-1B3A1EE8064D}" type="slidenum">
              <a:rPr lang="en-US" smtClean="0"/>
              <a:t>24</a:t>
            </a:fld>
            <a:endParaRPr lang="en-US"/>
          </a:p>
        </p:txBody>
      </p:sp>
    </p:spTree>
    <p:extLst>
      <p:ext uri="{BB962C8B-B14F-4D97-AF65-F5344CB8AC3E}">
        <p14:creationId xmlns:p14="http://schemas.microsoft.com/office/powerpoint/2010/main" val="913219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AD22-75DF-441B-A7D1-A057249EF3EF}"/>
              </a:ext>
            </a:extLst>
          </p:cNvPr>
          <p:cNvSpPr>
            <a:spLocks noGrp="1"/>
          </p:cNvSpPr>
          <p:nvPr>
            <p:ph type="title"/>
          </p:nvPr>
        </p:nvSpPr>
        <p:spPr/>
        <p:txBody>
          <a:bodyPr/>
          <a:lstStyle/>
          <a:p>
            <a:r>
              <a:rPr lang="en-US" dirty="0"/>
              <a:t>FUTURE IMPROVEMENTS</a:t>
            </a:r>
          </a:p>
        </p:txBody>
      </p:sp>
      <p:sp>
        <p:nvSpPr>
          <p:cNvPr id="3" name="Content Placeholder 2">
            <a:extLst>
              <a:ext uri="{FF2B5EF4-FFF2-40B4-BE49-F238E27FC236}">
                <a16:creationId xmlns:a16="http://schemas.microsoft.com/office/drawing/2014/main" id="{30AC3E92-C5BC-48ED-A9E2-2B39269928B6}"/>
              </a:ext>
            </a:extLst>
          </p:cNvPr>
          <p:cNvSpPr>
            <a:spLocks noGrp="1"/>
          </p:cNvSpPr>
          <p:nvPr>
            <p:ph sz="half" idx="1"/>
          </p:nvPr>
        </p:nvSpPr>
        <p:spPr/>
        <p:txBody>
          <a:bodyPr>
            <a:normAutofit/>
          </a:bodyPr>
          <a:lstStyle/>
          <a:p>
            <a:r>
              <a:rPr lang="en-US" dirty="0"/>
              <a:t>Increase the amount of bins</a:t>
            </a:r>
          </a:p>
          <a:p>
            <a:pPr lvl="1"/>
            <a:r>
              <a:rPr lang="en-US" dirty="0"/>
              <a:t>Significant decrease / increase is a large range</a:t>
            </a:r>
          </a:p>
          <a:p>
            <a:r>
              <a:rPr lang="en-US" dirty="0"/>
              <a:t>Predict rig count of individual basins</a:t>
            </a:r>
          </a:p>
          <a:p>
            <a:pPr lvl="1"/>
            <a:r>
              <a:rPr lang="en-US" dirty="0"/>
              <a:t>Requires additional data / features</a:t>
            </a:r>
          </a:p>
          <a:p>
            <a:pPr lvl="1"/>
            <a:r>
              <a:rPr lang="en-US" dirty="0"/>
              <a:t>Adds more specific value to regional stakeholders</a:t>
            </a:r>
          </a:p>
        </p:txBody>
      </p:sp>
      <p:sp>
        <p:nvSpPr>
          <p:cNvPr id="4" name="Content Placeholder 3">
            <a:extLst>
              <a:ext uri="{FF2B5EF4-FFF2-40B4-BE49-F238E27FC236}">
                <a16:creationId xmlns:a16="http://schemas.microsoft.com/office/drawing/2014/main" id="{52A5DB29-FAF4-4DAE-A31D-8E34EB1E3A67}"/>
              </a:ext>
            </a:extLst>
          </p:cNvPr>
          <p:cNvSpPr>
            <a:spLocks noGrp="1"/>
          </p:cNvSpPr>
          <p:nvPr>
            <p:ph sz="half" idx="2"/>
          </p:nvPr>
        </p:nvSpPr>
        <p:spPr/>
        <p:txBody>
          <a:bodyPr>
            <a:normAutofit/>
          </a:bodyPr>
          <a:lstStyle/>
          <a:p>
            <a:r>
              <a:rPr lang="en-US" dirty="0"/>
              <a:t>Revisit regression prediction model</a:t>
            </a:r>
          </a:p>
          <a:p>
            <a:pPr lvl="1"/>
            <a:r>
              <a:rPr lang="en-US" dirty="0"/>
              <a:t>Adds easier visualization of the project</a:t>
            </a:r>
          </a:p>
          <a:p>
            <a:pPr lvl="1"/>
            <a:r>
              <a:rPr lang="en-US" dirty="0"/>
              <a:t>Specific rig count adds confidence in model</a:t>
            </a:r>
          </a:p>
          <a:p>
            <a:r>
              <a:rPr lang="en-US" dirty="0"/>
              <a:t>Visual or interactive feature</a:t>
            </a:r>
          </a:p>
          <a:p>
            <a:pPr lvl="1"/>
            <a:r>
              <a:rPr lang="en-US" dirty="0"/>
              <a:t>Prediction calculator or dashboard</a:t>
            </a:r>
          </a:p>
          <a:p>
            <a:pPr lvl="1"/>
            <a:r>
              <a:rPr lang="en-US" dirty="0"/>
              <a:t>Would allow stakeholders to use model without running code</a:t>
            </a:r>
          </a:p>
          <a:p>
            <a:endParaRPr lang="en-US" dirty="0"/>
          </a:p>
        </p:txBody>
      </p:sp>
      <p:sp>
        <p:nvSpPr>
          <p:cNvPr id="5" name="Slide Number Placeholder 4">
            <a:extLst>
              <a:ext uri="{FF2B5EF4-FFF2-40B4-BE49-F238E27FC236}">
                <a16:creationId xmlns:a16="http://schemas.microsoft.com/office/drawing/2014/main" id="{C19ED310-1695-4206-8B16-5A6B1C31FE76}"/>
              </a:ext>
            </a:extLst>
          </p:cNvPr>
          <p:cNvSpPr>
            <a:spLocks noGrp="1"/>
          </p:cNvSpPr>
          <p:nvPr>
            <p:ph type="sldNum" sz="quarter" idx="12"/>
          </p:nvPr>
        </p:nvSpPr>
        <p:spPr/>
        <p:txBody>
          <a:bodyPr/>
          <a:lstStyle/>
          <a:p>
            <a:fld id="{F36C87F6-986D-49E6-AF40-1B3A1EE8064D}" type="slidenum">
              <a:rPr lang="en-US" smtClean="0"/>
              <a:t>25</a:t>
            </a:fld>
            <a:endParaRPr lang="en-US"/>
          </a:p>
        </p:txBody>
      </p:sp>
    </p:spTree>
    <p:extLst>
      <p:ext uri="{BB962C8B-B14F-4D97-AF65-F5344CB8AC3E}">
        <p14:creationId xmlns:p14="http://schemas.microsoft.com/office/powerpoint/2010/main" val="395747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par>
                                <p:cTn id="20" presetID="9" presetClass="emph" presetSubtype="0" grpId="0" nodeType="withEffect">
                                  <p:stCondLst>
                                    <p:cond delay="0"/>
                                  </p:stCondLst>
                                  <p:childTnLst>
                                    <p:set>
                                      <p:cBhvr>
                                        <p:cTn id="21" dur="indefinite"/>
                                        <p:tgtEl>
                                          <p:spTgt spid="4">
                                            <p:txEl>
                                              <p:pRg st="0" end="0"/>
                                            </p:txEl>
                                          </p:spTgt>
                                        </p:tgtEl>
                                        <p:attrNameLst>
                                          <p:attrName>style.opacity</p:attrName>
                                        </p:attrNameLst>
                                      </p:cBhvr>
                                      <p:to>
                                        <p:strVal val="0.25"/>
                                      </p:to>
                                    </p:set>
                                    <p:animEffect filter="image" prLst="opacity: 0.25">
                                      <p:cBhvr rctx="IE">
                                        <p:cTn id="22" dur="indefinite"/>
                                        <p:tgtEl>
                                          <p:spTgt spid="4">
                                            <p:txEl>
                                              <p:pRg st="0" end="0"/>
                                            </p:txEl>
                                          </p:spTgt>
                                        </p:tgtEl>
                                      </p:cBhvr>
                                    </p:animEffect>
                                  </p:childTnLst>
                                </p:cTn>
                              </p:par>
                              <p:par>
                                <p:cTn id="23" presetID="9" presetClass="emph" presetSubtype="0" grpId="0" nodeType="withEffect">
                                  <p:stCondLst>
                                    <p:cond delay="0"/>
                                  </p:stCondLst>
                                  <p:childTnLst>
                                    <p:set>
                                      <p:cBhvr>
                                        <p:cTn id="24" dur="indefinite"/>
                                        <p:tgtEl>
                                          <p:spTgt spid="4">
                                            <p:txEl>
                                              <p:pRg st="1" end="1"/>
                                            </p:txEl>
                                          </p:spTgt>
                                        </p:tgtEl>
                                        <p:attrNameLst>
                                          <p:attrName>style.opacity</p:attrName>
                                        </p:attrNameLst>
                                      </p:cBhvr>
                                      <p:to>
                                        <p:strVal val="0.25"/>
                                      </p:to>
                                    </p:set>
                                    <p:animEffect filter="image" prLst="opacity: 0.25">
                                      <p:cBhvr rctx="IE">
                                        <p:cTn id="25" dur="indefinite"/>
                                        <p:tgtEl>
                                          <p:spTgt spid="4">
                                            <p:txEl>
                                              <p:pRg st="1" end="1"/>
                                            </p:txEl>
                                          </p:spTgt>
                                        </p:tgtEl>
                                      </p:cBhvr>
                                    </p:animEffect>
                                  </p:childTnLst>
                                </p:cTn>
                              </p:par>
                              <p:par>
                                <p:cTn id="26" presetID="9" presetClass="emph" presetSubtype="0" grpId="0" nodeType="withEffect">
                                  <p:stCondLst>
                                    <p:cond delay="0"/>
                                  </p:stCondLst>
                                  <p:childTnLst>
                                    <p:set>
                                      <p:cBhvr>
                                        <p:cTn id="27" dur="indefinite"/>
                                        <p:tgtEl>
                                          <p:spTgt spid="4">
                                            <p:txEl>
                                              <p:pRg st="2" end="2"/>
                                            </p:txEl>
                                          </p:spTgt>
                                        </p:tgtEl>
                                        <p:attrNameLst>
                                          <p:attrName>style.opacity</p:attrName>
                                        </p:attrNameLst>
                                      </p:cBhvr>
                                      <p:to>
                                        <p:strVal val="0.25"/>
                                      </p:to>
                                    </p:set>
                                    <p:animEffect filter="image" prLst="opacity: 0.25">
                                      <p:cBhvr rctx="IE">
                                        <p:cTn id="28" dur="indefinite"/>
                                        <p:tgtEl>
                                          <p:spTgt spid="4">
                                            <p:txEl>
                                              <p:pRg st="2" end="2"/>
                                            </p:txEl>
                                          </p:spTgt>
                                        </p:tgtEl>
                                      </p:cBhvr>
                                    </p:animEffect>
                                  </p:childTnLst>
                                </p:cTn>
                              </p:par>
                              <p:par>
                                <p:cTn id="29" presetID="9" presetClass="emph" presetSubtype="0" grpId="0" nodeType="withEffect">
                                  <p:stCondLst>
                                    <p:cond delay="0"/>
                                  </p:stCondLst>
                                  <p:childTnLst>
                                    <p:set>
                                      <p:cBhvr>
                                        <p:cTn id="30" dur="indefinite"/>
                                        <p:tgtEl>
                                          <p:spTgt spid="4">
                                            <p:txEl>
                                              <p:pRg st="3" end="3"/>
                                            </p:txEl>
                                          </p:spTgt>
                                        </p:tgtEl>
                                        <p:attrNameLst>
                                          <p:attrName>style.opacity</p:attrName>
                                        </p:attrNameLst>
                                      </p:cBhvr>
                                      <p:to>
                                        <p:strVal val="0.25"/>
                                      </p:to>
                                    </p:set>
                                    <p:animEffect filter="image" prLst="opacity: 0.25">
                                      <p:cBhvr rctx="IE">
                                        <p:cTn id="31" dur="indefinite"/>
                                        <p:tgtEl>
                                          <p:spTgt spid="4">
                                            <p:txEl>
                                              <p:pRg st="3" end="3"/>
                                            </p:txEl>
                                          </p:spTgt>
                                        </p:tgtEl>
                                      </p:cBhvr>
                                    </p:animEffect>
                                  </p:childTnLst>
                                </p:cTn>
                              </p:par>
                              <p:par>
                                <p:cTn id="32" presetID="9" presetClass="emph" presetSubtype="0" grpId="0" nodeType="withEffect">
                                  <p:stCondLst>
                                    <p:cond delay="0"/>
                                  </p:stCondLst>
                                  <p:childTnLst>
                                    <p:set>
                                      <p:cBhvr>
                                        <p:cTn id="33" dur="indefinite"/>
                                        <p:tgtEl>
                                          <p:spTgt spid="4">
                                            <p:txEl>
                                              <p:pRg st="4" end="4"/>
                                            </p:txEl>
                                          </p:spTgt>
                                        </p:tgtEl>
                                        <p:attrNameLst>
                                          <p:attrName>style.opacity</p:attrName>
                                        </p:attrNameLst>
                                      </p:cBhvr>
                                      <p:to>
                                        <p:strVal val="0.25"/>
                                      </p:to>
                                    </p:set>
                                    <p:animEffect filter="image" prLst="opacity: 0.25">
                                      <p:cBhvr rctx="IE">
                                        <p:cTn id="34" dur="indefinite"/>
                                        <p:tgtEl>
                                          <p:spTgt spid="4">
                                            <p:txEl>
                                              <p:pRg st="4" end="4"/>
                                            </p:txEl>
                                          </p:spTgt>
                                        </p:tgtEl>
                                      </p:cBhvr>
                                    </p:animEffect>
                                  </p:childTnLst>
                                </p:cTn>
                              </p:par>
                              <p:par>
                                <p:cTn id="35" presetID="9" presetClass="emph" presetSubtype="0" grpId="0" nodeType="withEffect">
                                  <p:stCondLst>
                                    <p:cond delay="0"/>
                                  </p:stCondLst>
                                  <p:childTnLst>
                                    <p:set>
                                      <p:cBhvr>
                                        <p:cTn id="36" dur="indefinite"/>
                                        <p:tgtEl>
                                          <p:spTgt spid="4">
                                            <p:txEl>
                                              <p:pRg st="5" end="5"/>
                                            </p:txEl>
                                          </p:spTgt>
                                        </p:tgtEl>
                                        <p:attrNameLst>
                                          <p:attrName>style.opacity</p:attrName>
                                        </p:attrNameLst>
                                      </p:cBhvr>
                                      <p:to>
                                        <p:strVal val="0.25"/>
                                      </p:to>
                                    </p:set>
                                    <p:animEffect filter="image" prLst="opacity: 0.25">
                                      <p:cBhvr rctx="IE">
                                        <p:cTn id="37" dur="indefinite"/>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nodeType="clickEffect">
                                  <p:stCondLst>
                                    <p:cond delay="0"/>
                                  </p:stCondLst>
                                  <p:endCondLst>
                                    <p:cond evt="onNext" delay="0">
                                      <p:tgtEl>
                                        <p:sldTgt/>
                                      </p:tgtEl>
                                    </p:cond>
                                  </p:endCondLst>
                                  <p:childTnLst>
                                    <p:set>
                                      <p:cBhvr>
                                        <p:cTn id="41" dur="indefinite"/>
                                        <p:tgtEl>
                                          <p:spTgt spid="3">
                                            <p:txEl>
                                              <p:pRg st="0" end="0"/>
                                            </p:txEl>
                                          </p:spTgt>
                                        </p:tgtEl>
                                        <p:attrNameLst>
                                          <p:attrName>style.opacity</p:attrName>
                                        </p:attrNameLst>
                                      </p:cBhvr>
                                      <p:to>
                                        <p:strVal val="1"/>
                                      </p:to>
                                    </p:set>
                                    <p:animEffect filter="image" prLst="opacity: 1">
                                      <p:cBhvr rctx="IE">
                                        <p:cTn id="42" dur="indefinite"/>
                                        <p:tgtEl>
                                          <p:spTgt spid="3">
                                            <p:txEl>
                                              <p:pRg st="0" end="0"/>
                                            </p:txEl>
                                          </p:spTgt>
                                        </p:tgtEl>
                                      </p:cBhvr>
                                    </p:animEffect>
                                  </p:childTnLst>
                                </p:cTn>
                              </p:par>
                              <p:par>
                                <p:cTn id="43" presetID="9" presetClass="emph" presetSubtype="0" nodeType="withEffect">
                                  <p:stCondLst>
                                    <p:cond delay="0"/>
                                  </p:stCondLst>
                                  <p:endCondLst>
                                    <p:cond evt="onNext" delay="0">
                                      <p:tgtEl>
                                        <p:sldTgt/>
                                      </p:tgtEl>
                                    </p:cond>
                                  </p:endCondLst>
                                  <p:childTnLst>
                                    <p:set>
                                      <p:cBhvr>
                                        <p:cTn id="44" dur="indefinite"/>
                                        <p:tgtEl>
                                          <p:spTgt spid="3">
                                            <p:txEl>
                                              <p:pRg st="1" end="1"/>
                                            </p:txEl>
                                          </p:spTgt>
                                        </p:tgtEl>
                                        <p:attrNameLst>
                                          <p:attrName>style.opacity</p:attrName>
                                        </p:attrNameLst>
                                      </p:cBhvr>
                                      <p:to>
                                        <p:strVal val="1"/>
                                      </p:to>
                                    </p:set>
                                    <p:animEffect filter="image" prLst="opacity: 1">
                                      <p:cBhvr rctx="IE">
                                        <p:cTn id="45" dur="indefinite"/>
                                        <p:tgtEl>
                                          <p:spTgt spid="3">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mph" presetSubtype="0" nodeType="clickEffect">
                                  <p:stCondLst>
                                    <p:cond delay="0"/>
                                  </p:stCondLst>
                                  <p:endCondLst>
                                    <p:cond evt="onNext" delay="0">
                                      <p:tgtEl>
                                        <p:sldTgt/>
                                      </p:tgtEl>
                                    </p:cond>
                                  </p:endCondLst>
                                  <p:childTnLst>
                                    <p:set>
                                      <p:cBhvr>
                                        <p:cTn id="49" dur="indefinite"/>
                                        <p:tgtEl>
                                          <p:spTgt spid="3">
                                            <p:txEl>
                                              <p:pRg st="2" end="2"/>
                                            </p:txEl>
                                          </p:spTgt>
                                        </p:tgtEl>
                                        <p:attrNameLst>
                                          <p:attrName>style.opacity</p:attrName>
                                        </p:attrNameLst>
                                      </p:cBhvr>
                                      <p:to>
                                        <p:strVal val="1"/>
                                      </p:to>
                                    </p:set>
                                    <p:animEffect filter="image" prLst="opacity: 1">
                                      <p:cBhvr rctx="IE">
                                        <p:cTn id="50" dur="indefinite"/>
                                        <p:tgtEl>
                                          <p:spTgt spid="3">
                                            <p:txEl>
                                              <p:pRg st="2" end="2"/>
                                            </p:txEl>
                                          </p:spTgt>
                                        </p:tgtEl>
                                      </p:cBhvr>
                                    </p:animEffect>
                                  </p:childTnLst>
                                </p:cTn>
                              </p:par>
                              <p:par>
                                <p:cTn id="51" presetID="9" presetClass="emph" presetSubtype="0" nodeType="withEffect">
                                  <p:stCondLst>
                                    <p:cond delay="0"/>
                                  </p:stCondLst>
                                  <p:endCondLst>
                                    <p:cond evt="onNext" delay="0">
                                      <p:tgtEl>
                                        <p:sldTgt/>
                                      </p:tgtEl>
                                    </p:cond>
                                  </p:endCondLst>
                                  <p:childTnLst>
                                    <p:set>
                                      <p:cBhvr>
                                        <p:cTn id="52" dur="indefinite"/>
                                        <p:tgtEl>
                                          <p:spTgt spid="3">
                                            <p:txEl>
                                              <p:pRg st="3" end="3"/>
                                            </p:txEl>
                                          </p:spTgt>
                                        </p:tgtEl>
                                        <p:attrNameLst>
                                          <p:attrName>style.opacity</p:attrName>
                                        </p:attrNameLst>
                                      </p:cBhvr>
                                      <p:to>
                                        <p:strVal val="1"/>
                                      </p:to>
                                    </p:set>
                                    <p:animEffect filter="image" prLst="opacity: 1">
                                      <p:cBhvr rctx="IE">
                                        <p:cTn id="53" dur="indefinite"/>
                                        <p:tgtEl>
                                          <p:spTgt spid="3">
                                            <p:txEl>
                                              <p:pRg st="3" end="3"/>
                                            </p:txEl>
                                          </p:spTgt>
                                        </p:tgtEl>
                                      </p:cBhvr>
                                    </p:animEffect>
                                  </p:childTnLst>
                                </p:cTn>
                              </p:par>
                              <p:par>
                                <p:cTn id="54" presetID="9" presetClass="emph" presetSubtype="0" nodeType="withEffect">
                                  <p:stCondLst>
                                    <p:cond delay="0"/>
                                  </p:stCondLst>
                                  <p:endCondLst>
                                    <p:cond evt="onNext" delay="0">
                                      <p:tgtEl>
                                        <p:sldTgt/>
                                      </p:tgtEl>
                                    </p:cond>
                                  </p:endCondLst>
                                  <p:childTnLst>
                                    <p:set>
                                      <p:cBhvr>
                                        <p:cTn id="55" dur="indefinite"/>
                                        <p:tgtEl>
                                          <p:spTgt spid="3">
                                            <p:txEl>
                                              <p:pRg st="4" end="4"/>
                                            </p:txEl>
                                          </p:spTgt>
                                        </p:tgtEl>
                                        <p:attrNameLst>
                                          <p:attrName>style.opacity</p:attrName>
                                        </p:attrNameLst>
                                      </p:cBhvr>
                                      <p:to>
                                        <p:strVal val="1"/>
                                      </p:to>
                                    </p:set>
                                    <p:animEffect filter="image" prLst="opacity: 1">
                                      <p:cBhvr rctx="IE">
                                        <p:cTn id="56" dur="indefinite"/>
                                        <p:tgtEl>
                                          <p:spTgt spid="3">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endCondLst>
                                    <p:cond evt="onNext" delay="0">
                                      <p:tgtEl>
                                        <p:sldTgt/>
                                      </p:tgtEl>
                                    </p:cond>
                                  </p:endCondLst>
                                  <p:childTnLst>
                                    <p:set>
                                      <p:cBhvr>
                                        <p:cTn id="60" dur="indefinite"/>
                                        <p:tgtEl>
                                          <p:spTgt spid="4">
                                            <p:txEl>
                                              <p:pRg st="0" end="0"/>
                                            </p:txEl>
                                          </p:spTgt>
                                        </p:tgtEl>
                                        <p:attrNameLst>
                                          <p:attrName>style.opacity</p:attrName>
                                        </p:attrNameLst>
                                      </p:cBhvr>
                                      <p:to>
                                        <p:strVal val="1"/>
                                      </p:to>
                                    </p:set>
                                    <p:animEffect filter="image" prLst="opacity: 1">
                                      <p:cBhvr rctx="IE">
                                        <p:cTn id="61" dur="indefinite"/>
                                        <p:tgtEl>
                                          <p:spTgt spid="4">
                                            <p:txEl>
                                              <p:pRg st="0" end="0"/>
                                            </p:txEl>
                                          </p:spTgt>
                                        </p:tgtEl>
                                      </p:cBhvr>
                                    </p:animEffect>
                                  </p:childTnLst>
                                </p:cTn>
                              </p:par>
                              <p:par>
                                <p:cTn id="62" presetID="9" presetClass="emph" presetSubtype="0" nodeType="withEffect">
                                  <p:stCondLst>
                                    <p:cond delay="0"/>
                                  </p:stCondLst>
                                  <p:endCondLst>
                                    <p:cond evt="onNext" delay="0">
                                      <p:tgtEl>
                                        <p:sldTgt/>
                                      </p:tgtEl>
                                    </p:cond>
                                  </p:endCondLst>
                                  <p:childTnLst>
                                    <p:set>
                                      <p:cBhvr>
                                        <p:cTn id="63" dur="indefinite"/>
                                        <p:tgtEl>
                                          <p:spTgt spid="4">
                                            <p:txEl>
                                              <p:pRg st="1" end="1"/>
                                            </p:txEl>
                                          </p:spTgt>
                                        </p:tgtEl>
                                        <p:attrNameLst>
                                          <p:attrName>style.opacity</p:attrName>
                                        </p:attrNameLst>
                                      </p:cBhvr>
                                      <p:to>
                                        <p:strVal val="1"/>
                                      </p:to>
                                    </p:set>
                                    <p:animEffect filter="image" prLst="opacity: 1">
                                      <p:cBhvr rctx="IE">
                                        <p:cTn id="64" dur="indefinite"/>
                                        <p:tgtEl>
                                          <p:spTgt spid="4">
                                            <p:txEl>
                                              <p:pRg st="1" end="1"/>
                                            </p:txEl>
                                          </p:spTgt>
                                        </p:tgtEl>
                                      </p:cBhvr>
                                    </p:animEffect>
                                  </p:childTnLst>
                                </p:cTn>
                              </p:par>
                              <p:par>
                                <p:cTn id="65" presetID="9" presetClass="emph" presetSubtype="0" nodeType="withEffect">
                                  <p:stCondLst>
                                    <p:cond delay="0"/>
                                  </p:stCondLst>
                                  <p:endCondLst>
                                    <p:cond evt="onNext" delay="0">
                                      <p:tgtEl>
                                        <p:sldTgt/>
                                      </p:tgtEl>
                                    </p:cond>
                                  </p:endCondLst>
                                  <p:childTnLst>
                                    <p:set>
                                      <p:cBhvr>
                                        <p:cTn id="66" dur="indefinite"/>
                                        <p:tgtEl>
                                          <p:spTgt spid="4">
                                            <p:txEl>
                                              <p:pRg st="2" end="2"/>
                                            </p:txEl>
                                          </p:spTgt>
                                        </p:tgtEl>
                                        <p:attrNameLst>
                                          <p:attrName>style.opacity</p:attrName>
                                        </p:attrNameLst>
                                      </p:cBhvr>
                                      <p:to>
                                        <p:strVal val="1"/>
                                      </p:to>
                                    </p:set>
                                    <p:animEffect filter="image" prLst="opacity: 1">
                                      <p:cBhvr rctx="IE">
                                        <p:cTn id="67" dur="indefinite"/>
                                        <p:tgtEl>
                                          <p:spTgt spid="4">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mph" presetSubtype="0" nodeType="clickEffect">
                                  <p:stCondLst>
                                    <p:cond delay="0"/>
                                  </p:stCondLst>
                                  <p:endCondLst>
                                    <p:cond evt="onNext" delay="0">
                                      <p:tgtEl>
                                        <p:sldTgt/>
                                      </p:tgtEl>
                                    </p:cond>
                                  </p:endCondLst>
                                  <p:childTnLst>
                                    <p:set>
                                      <p:cBhvr>
                                        <p:cTn id="71" dur="indefinite"/>
                                        <p:tgtEl>
                                          <p:spTgt spid="4">
                                            <p:txEl>
                                              <p:pRg st="3" end="3"/>
                                            </p:txEl>
                                          </p:spTgt>
                                        </p:tgtEl>
                                        <p:attrNameLst>
                                          <p:attrName>style.opacity</p:attrName>
                                        </p:attrNameLst>
                                      </p:cBhvr>
                                      <p:to>
                                        <p:strVal val="1"/>
                                      </p:to>
                                    </p:set>
                                    <p:animEffect filter="image" prLst="opacity: 1">
                                      <p:cBhvr rctx="IE">
                                        <p:cTn id="72" dur="indefinite"/>
                                        <p:tgtEl>
                                          <p:spTgt spid="4">
                                            <p:txEl>
                                              <p:pRg st="3" end="3"/>
                                            </p:txEl>
                                          </p:spTgt>
                                        </p:tgtEl>
                                      </p:cBhvr>
                                    </p:animEffect>
                                  </p:childTnLst>
                                </p:cTn>
                              </p:par>
                              <p:par>
                                <p:cTn id="73" presetID="9" presetClass="emph" presetSubtype="0" nodeType="withEffect">
                                  <p:stCondLst>
                                    <p:cond delay="0"/>
                                  </p:stCondLst>
                                  <p:endCondLst>
                                    <p:cond evt="onNext" delay="0">
                                      <p:tgtEl>
                                        <p:sldTgt/>
                                      </p:tgtEl>
                                    </p:cond>
                                  </p:endCondLst>
                                  <p:childTnLst>
                                    <p:set>
                                      <p:cBhvr>
                                        <p:cTn id="74" dur="indefinite"/>
                                        <p:tgtEl>
                                          <p:spTgt spid="4">
                                            <p:txEl>
                                              <p:pRg st="4" end="4"/>
                                            </p:txEl>
                                          </p:spTgt>
                                        </p:tgtEl>
                                        <p:attrNameLst>
                                          <p:attrName>style.opacity</p:attrName>
                                        </p:attrNameLst>
                                      </p:cBhvr>
                                      <p:to>
                                        <p:strVal val="1"/>
                                      </p:to>
                                    </p:set>
                                    <p:animEffect filter="image" prLst="opacity: 1">
                                      <p:cBhvr rctx="IE">
                                        <p:cTn id="75" dur="indefinite"/>
                                        <p:tgtEl>
                                          <p:spTgt spid="4">
                                            <p:txEl>
                                              <p:pRg st="4" end="4"/>
                                            </p:txEl>
                                          </p:spTgt>
                                        </p:tgtEl>
                                      </p:cBhvr>
                                    </p:animEffect>
                                  </p:childTnLst>
                                </p:cTn>
                              </p:par>
                              <p:par>
                                <p:cTn id="76" presetID="9" presetClass="emph" presetSubtype="0" nodeType="withEffect">
                                  <p:stCondLst>
                                    <p:cond delay="0"/>
                                  </p:stCondLst>
                                  <p:endCondLst>
                                    <p:cond evt="onNext" delay="0">
                                      <p:tgtEl>
                                        <p:sldTgt/>
                                      </p:tgtEl>
                                    </p:cond>
                                  </p:endCondLst>
                                  <p:childTnLst>
                                    <p:set>
                                      <p:cBhvr>
                                        <p:cTn id="77" dur="indefinite"/>
                                        <p:tgtEl>
                                          <p:spTgt spid="4">
                                            <p:txEl>
                                              <p:pRg st="5" end="5"/>
                                            </p:txEl>
                                          </p:spTgt>
                                        </p:tgtEl>
                                        <p:attrNameLst>
                                          <p:attrName>style.opacity</p:attrName>
                                        </p:attrNameLst>
                                      </p:cBhvr>
                                      <p:to>
                                        <p:strVal val="1"/>
                                      </p:to>
                                    </p:set>
                                    <p:animEffect filter="image" prLst="opacity: 1">
                                      <p:cBhvr rctx="IE">
                                        <p:cTn id="78" dur="indefinite"/>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FCC67C-8688-4891-B1E1-3BD267FD2051}"/>
              </a:ext>
            </a:extLst>
          </p:cNvPr>
          <p:cNvSpPr>
            <a:spLocks noGrp="1"/>
          </p:cNvSpPr>
          <p:nvPr>
            <p:ph type="title"/>
          </p:nvPr>
        </p:nvSpPr>
        <p:spPr/>
        <p:txBody>
          <a:bodyPr/>
          <a:lstStyle/>
          <a:p>
            <a:r>
              <a:rPr lang="en-US" dirty="0"/>
              <a:t>Thank you for listening</a:t>
            </a:r>
          </a:p>
        </p:txBody>
      </p:sp>
      <p:sp>
        <p:nvSpPr>
          <p:cNvPr id="7" name="Text Placeholder 6">
            <a:extLst>
              <a:ext uri="{FF2B5EF4-FFF2-40B4-BE49-F238E27FC236}">
                <a16:creationId xmlns:a16="http://schemas.microsoft.com/office/drawing/2014/main" id="{0CC9D5A2-2F80-444D-806A-B21CC6454DE1}"/>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5C56A766-73F7-4240-B88C-D43CD5C04012}"/>
              </a:ext>
            </a:extLst>
          </p:cNvPr>
          <p:cNvSpPr>
            <a:spLocks noGrp="1"/>
          </p:cNvSpPr>
          <p:nvPr>
            <p:ph type="sldNum" sz="quarter" idx="12"/>
          </p:nvPr>
        </p:nvSpPr>
        <p:spPr/>
        <p:txBody>
          <a:bodyPr/>
          <a:lstStyle/>
          <a:p>
            <a:fld id="{F36C87F6-986D-49E6-AF40-1B3A1EE8064D}" type="slidenum">
              <a:rPr lang="en-US" smtClean="0"/>
              <a:t>26</a:t>
            </a:fld>
            <a:endParaRPr lang="en-US"/>
          </a:p>
        </p:txBody>
      </p:sp>
    </p:spTree>
    <p:extLst>
      <p:ext uri="{BB962C8B-B14F-4D97-AF65-F5344CB8AC3E}">
        <p14:creationId xmlns:p14="http://schemas.microsoft.com/office/powerpoint/2010/main" val="2225387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problem with oil and gas?</a:t>
            </a:r>
          </a:p>
        </p:txBody>
      </p:sp>
      <p:sp>
        <p:nvSpPr>
          <p:cNvPr id="3" name="Content Placeholder 2"/>
          <p:cNvSpPr>
            <a:spLocks noGrp="1"/>
          </p:cNvSpPr>
          <p:nvPr>
            <p:ph sz="half" idx="1"/>
          </p:nvPr>
        </p:nvSpPr>
        <p:spPr/>
        <p:txBody>
          <a:bodyPr/>
          <a:lstStyle/>
          <a:p>
            <a:r>
              <a:rPr lang="en-US" dirty="0"/>
              <a:t>COVID-19 has significantly  affected the oil and gas industry</a:t>
            </a:r>
          </a:p>
          <a:p>
            <a:r>
              <a:rPr lang="en-US" dirty="0"/>
              <a:t>Reduced mobility worldwide has evaporated demand</a:t>
            </a:r>
          </a:p>
          <a:p>
            <a:pPr lvl="1"/>
            <a:r>
              <a:rPr lang="en-US" dirty="0"/>
              <a:t>Oil prices have crashed 40%</a:t>
            </a:r>
          </a:p>
          <a:p>
            <a:pPr lvl="1"/>
            <a:r>
              <a:rPr lang="en-US" dirty="0"/>
              <a:t>Upstream industry lost 110K jobs</a:t>
            </a:r>
          </a:p>
          <a:p>
            <a:pPr lvl="1"/>
            <a:endParaRPr lang="en-US" dirty="0"/>
          </a:p>
          <a:p>
            <a:r>
              <a:rPr lang="en-US" dirty="0"/>
              <a:t>Will the industry recover?</a:t>
            </a:r>
          </a:p>
          <a:p>
            <a:r>
              <a:rPr lang="en-US" dirty="0"/>
              <a:t>When will activity rebound?</a:t>
            </a:r>
          </a:p>
          <a:p>
            <a:endParaRPr lang="en-US" dirty="0"/>
          </a:p>
        </p:txBody>
      </p:sp>
      <p:sp>
        <p:nvSpPr>
          <p:cNvPr id="6" name="Content Placeholder 5">
            <a:extLst>
              <a:ext uri="{FF2B5EF4-FFF2-40B4-BE49-F238E27FC236}">
                <a16:creationId xmlns:a16="http://schemas.microsoft.com/office/drawing/2014/main" id="{0C56249F-4069-44B2-BD84-5D67BC6C1568}"/>
              </a:ext>
            </a:extLst>
          </p:cNvPr>
          <p:cNvSpPr>
            <a:spLocks noGrp="1"/>
          </p:cNvSpPr>
          <p:nvPr>
            <p:ph sz="half" idx="2"/>
          </p:nvPr>
        </p:nvSpPr>
        <p:spPr/>
        <p:txBody>
          <a:bodyPr/>
          <a:lstStyle/>
          <a:p>
            <a:endParaRPr lang="en-US"/>
          </a:p>
        </p:txBody>
      </p:sp>
      <p:pic>
        <p:nvPicPr>
          <p:cNvPr id="3076" name="Picture 4" descr="See the source image">
            <a:extLst>
              <a:ext uri="{FF2B5EF4-FFF2-40B4-BE49-F238E27FC236}">
                <a16:creationId xmlns:a16="http://schemas.microsoft.com/office/drawing/2014/main" id="{5A52A992-3FEE-4289-B3BB-C341510B5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890" y="2300362"/>
            <a:ext cx="5105399" cy="340027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F524E8D6-FDAF-48A0-A6D9-4DABB8EC22CB}"/>
              </a:ext>
            </a:extLst>
          </p:cNvPr>
          <p:cNvSpPr>
            <a:spLocks noGrp="1"/>
          </p:cNvSpPr>
          <p:nvPr>
            <p:ph type="sldNum" sz="quarter" idx="12"/>
          </p:nvPr>
        </p:nvSpPr>
        <p:spPr/>
        <p:txBody>
          <a:bodyPr/>
          <a:lstStyle/>
          <a:p>
            <a:fld id="{F36C87F6-986D-49E6-AF40-1B3A1EE8064D}" type="slidenum">
              <a:rPr lang="en-US" smtClean="0"/>
              <a:t>3</a:t>
            </a:fld>
            <a:endParaRPr lang="en-US"/>
          </a:p>
        </p:txBody>
      </p:sp>
    </p:spTree>
    <p:extLst>
      <p:ext uri="{BB962C8B-B14F-4D97-AF65-F5344CB8AC3E}">
        <p14:creationId xmlns:p14="http://schemas.microsoft.com/office/powerpoint/2010/main" val="158967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grpId="0" nodeType="withEffect">
                                  <p:stCondLst>
                                    <p:cond delay="0"/>
                                  </p:stCondLst>
                                  <p:childTnLst>
                                    <p:set>
                                      <p:cBhvr>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grpId="0" nodeType="withEffect">
                                  <p:stCondLst>
                                    <p:cond delay="0"/>
                                  </p:stCondLst>
                                  <p:childTnLst>
                                    <p:set>
                                      <p:cBhvr>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grpId="0" nodeType="withEffect">
                                  <p:stCondLst>
                                    <p:cond delay="0"/>
                                  </p:stCondLst>
                                  <p:childTnLst>
                                    <p:set>
                                      <p:cBhvr>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grpId="0" nodeType="withEffect">
                                  <p:stCondLst>
                                    <p:cond delay="0"/>
                                  </p:stCondLst>
                                  <p:childTnLst>
                                    <p:set>
                                      <p:cBhvr>
                                        <p:cTn id="18" dur="indefinite"/>
                                        <p:tgtEl>
                                          <p:spTgt spid="3">
                                            <p:txEl>
                                              <p:pRg st="5" end="5"/>
                                            </p:txEl>
                                          </p:spTgt>
                                        </p:tgtEl>
                                        <p:attrNameLst>
                                          <p:attrName>style.opacity</p:attrName>
                                        </p:attrNameLst>
                                      </p:cBhvr>
                                      <p:to>
                                        <p:strVal val="0.25"/>
                                      </p:to>
                                    </p:set>
                                    <p:animEffect filter="image" prLst="opacity: 0.25">
                                      <p:cBhvr rctx="IE">
                                        <p:cTn id="19" dur="indefinite"/>
                                        <p:tgtEl>
                                          <p:spTgt spid="3">
                                            <p:txEl>
                                              <p:pRg st="5" end="5"/>
                                            </p:txEl>
                                          </p:spTgt>
                                        </p:tgtEl>
                                      </p:cBhvr>
                                    </p:animEffect>
                                  </p:childTnLst>
                                </p:cTn>
                              </p:par>
                              <p:par>
                                <p:cTn id="20" presetID="9" presetClass="emph" presetSubtype="0" grpId="0" nodeType="withEffect">
                                  <p:stCondLst>
                                    <p:cond delay="0"/>
                                  </p:stCondLst>
                                  <p:childTnLst>
                                    <p:set>
                                      <p:cBhvr>
                                        <p:cTn id="21" dur="indefinite"/>
                                        <p:tgtEl>
                                          <p:spTgt spid="3">
                                            <p:txEl>
                                              <p:pRg st="6" end="6"/>
                                            </p:txEl>
                                          </p:spTgt>
                                        </p:tgtEl>
                                        <p:attrNameLst>
                                          <p:attrName>style.opacity</p:attrName>
                                        </p:attrNameLst>
                                      </p:cBhvr>
                                      <p:to>
                                        <p:strVal val="0.25"/>
                                      </p:to>
                                    </p:set>
                                    <p:animEffect filter="image" prLst="opacity: 0.25">
                                      <p:cBhvr rctx="IE">
                                        <p:cTn id="22" dur="indefinite"/>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endCondLst>
                                    <p:cond evt="onNext" delay="0">
                                      <p:tgtEl>
                                        <p:sldTgt/>
                                      </p:tgtEl>
                                    </p:cond>
                                  </p:endCondLst>
                                  <p:childTnLst>
                                    <p:set>
                                      <p:cBhvr>
                                        <p:cTn id="26" dur="indefinite"/>
                                        <p:tgtEl>
                                          <p:spTgt spid="3">
                                            <p:txEl>
                                              <p:pRg st="0" end="0"/>
                                            </p:txEl>
                                          </p:spTgt>
                                        </p:tgtEl>
                                        <p:attrNameLst>
                                          <p:attrName>style.opacity</p:attrName>
                                        </p:attrNameLst>
                                      </p:cBhvr>
                                      <p:to>
                                        <p:strVal val="1"/>
                                      </p:to>
                                    </p:set>
                                    <p:animEffect filter="image" prLst="opacity: 1">
                                      <p:cBhvr rctx="IE">
                                        <p:cTn id="27" dur="indefinite"/>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endCondLst>
                                    <p:cond evt="onNext" delay="0">
                                      <p:tgtEl>
                                        <p:sldTgt/>
                                      </p:tgtEl>
                                    </p:cond>
                                  </p:endCondLst>
                                  <p:childTnLst>
                                    <p:set>
                                      <p:cBhvr>
                                        <p:cTn id="31" dur="indefinite"/>
                                        <p:tgtEl>
                                          <p:spTgt spid="3">
                                            <p:txEl>
                                              <p:pRg st="1" end="1"/>
                                            </p:txEl>
                                          </p:spTgt>
                                        </p:tgtEl>
                                        <p:attrNameLst>
                                          <p:attrName>style.opacity</p:attrName>
                                        </p:attrNameLst>
                                      </p:cBhvr>
                                      <p:to>
                                        <p:strVal val="1"/>
                                      </p:to>
                                    </p:set>
                                    <p:animEffect filter="image" prLst="opacity: 1">
                                      <p:cBhvr rctx="IE">
                                        <p:cTn id="32" dur="indefinite"/>
                                        <p:tgtEl>
                                          <p:spTgt spid="3">
                                            <p:txEl>
                                              <p:pRg st="1" end="1"/>
                                            </p:txEl>
                                          </p:spTgt>
                                        </p:tgtEl>
                                      </p:cBhvr>
                                    </p:animEffect>
                                  </p:childTnLst>
                                </p:cTn>
                              </p:par>
                              <p:par>
                                <p:cTn id="33" presetID="9" presetClass="emph" presetSubtype="0" nodeType="withEffect">
                                  <p:stCondLst>
                                    <p:cond delay="0"/>
                                  </p:stCondLst>
                                  <p:endCondLst>
                                    <p:cond evt="onNext" delay="0">
                                      <p:tgtEl>
                                        <p:sldTgt/>
                                      </p:tgtEl>
                                    </p:cond>
                                  </p:endCondLst>
                                  <p:childTnLst>
                                    <p:set>
                                      <p:cBhvr>
                                        <p:cTn id="34" dur="indefinite"/>
                                        <p:tgtEl>
                                          <p:spTgt spid="3">
                                            <p:txEl>
                                              <p:pRg st="2" end="2"/>
                                            </p:txEl>
                                          </p:spTgt>
                                        </p:tgtEl>
                                        <p:attrNameLst>
                                          <p:attrName>style.opacity</p:attrName>
                                        </p:attrNameLst>
                                      </p:cBhvr>
                                      <p:to>
                                        <p:strVal val="1"/>
                                      </p:to>
                                    </p:set>
                                    <p:animEffect filter="image" prLst="opacity: 1">
                                      <p:cBhvr rctx="IE">
                                        <p:cTn id="35" dur="indefinite"/>
                                        <p:tgtEl>
                                          <p:spTgt spid="3">
                                            <p:txEl>
                                              <p:pRg st="2" end="2"/>
                                            </p:txEl>
                                          </p:spTgt>
                                        </p:tgtEl>
                                      </p:cBhvr>
                                    </p:animEffect>
                                  </p:childTnLst>
                                </p:cTn>
                              </p:par>
                              <p:par>
                                <p:cTn id="36" presetID="9" presetClass="emph" presetSubtype="0" nodeType="withEffect">
                                  <p:stCondLst>
                                    <p:cond delay="0"/>
                                  </p:stCondLst>
                                  <p:endCondLst>
                                    <p:cond evt="onNext" delay="0">
                                      <p:tgtEl>
                                        <p:sldTgt/>
                                      </p:tgtEl>
                                    </p:cond>
                                  </p:endCondLst>
                                  <p:childTnLst>
                                    <p:set>
                                      <p:cBhvr>
                                        <p:cTn id="37" dur="indefinite"/>
                                        <p:tgtEl>
                                          <p:spTgt spid="3">
                                            <p:txEl>
                                              <p:pRg st="3" end="3"/>
                                            </p:txEl>
                                          </p:spTgt>
                                        </p:tgtEl>
                                        <p:attrNameLst>
                                          <p:attrName>style.opacity</p:attrName>
                                        </p:attrNameLst>
                                      </p:cBhvr>
                                      <p:to>
                                        <p:strVal val="1"/>
                                      </p:to>
                                    </p:set>
                                    <p:animEffect filter="image" prLst="opacity: 1">
                                      <p:cBhvr rctx="IE">
                                        <p:cTn id="38" dur="indefinite"/>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3">
                                            <p:txEl>
                                              <p:pRg st="5" end="5"/>
                                            </p:txEl>
                                          </p:spTgt>
                                        </p:tgtEl>
                                        <p:attrNameLst>
                                          <p:attrName>style.opacity</p:attrName>
                                        </p:attrNameLst>
                                      </p:cBhvr>
                                      <p:to>
                                        <p:strVal val="1"/>
                                      </p:to>
                                    </p:set>
                                    <p:animEffect filter="image" prLst="opacity: 1">
                                      <p:cBhvr rctx="IE">
                                        <p:cTn id="43" dur="indefinite"/>
                                        <p:tgtEl>
                                          <p:spTgt spid="3">
                                            <p:txEl>
                                              <p:pRg st="5" end="5"/>
                                            </p:txEl>
                                          </p:spTgt>
                                        </p:tgtEl>
                                      </p:cBhvr>
                                    </p:animEffect>
                                  </p:childTnLst>
                                </p:cTn>
                              </p:par>
                              <p:par>
                                <p:cTn id="44" presetID="9" presetClass="emph" presetSubtype="0" nodeType="withEffect">
                                  <p:stCondLst>
                                    <p:cond delay="0"/>
                                  </p:stCondLst>
                                  <p:childTnLst>
                                    <p:set>
                                      <p:cBhvr>
                                        <p:cTn id="45" dur="indefinite"/>
                                        <p:tgtEl>
                                          <p:spTgt spid="3">
                                            <p:txEl>
                                              <p:pRg st="6" end="6"/>
                                            </p:txEl>
                                          </p:spTgt>
                                        </p:tgtEl>
                                        <p:attrNameLst>
                                          <p:attrName>style.opacity</p:attrName>
                                        </p:attrNameLst>
                                      </p:cBhvr>
                                      <p:to>
                                        <p:strVal val="1"/>
                                      </p:to>
                                    </p:set>
                                    <p:animEffect filter="image" prLst="opacity: 1">
                                      <p:cBhvr rctx="IE">
                                        <p:cTn id="46" dur="indefinite"/>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WHY PREDICT OIL RIGS?</a:t>
            </a:r>
          </a:p>
        </p:txBody>
      </p:sp>
      <p:sp>
        <p:nvSpPr>
          <p:cNvPr id="6" name="Content Placeholder 5">
            <a:extLst>
              <a:ext uri="{FF2B5EF4-FFF2-40B4-BE49-F238E27FC236}">
                <a16:creationId xmlns:a16="http://schemas.microsoft.com/office/drawing/2014/main" id="{0B116A7D-97A3-4183-ACFD-067A29E0F5A9}"/>
              </a:ext>
            </a:extLst>
          </p:cNvPr>
          <p:cNvSpPr>
            <a:spLocks noGrp="1"/>
          </p:cNvSpPr>
          <p:nvPr>
            <p:ph sz="half" idx="1"/>
          </p:nvPr>
        </p:nvSpPr>
        <p:spPr/>
        <p:txBody>
          <a:bodyPr/>
          <a:lstStyle/>
          <a:p>
            <a:endParaRPr lang="en-US" dirty="0"/>
          </a:p>
        </p:txBody>
      </p:sp>
      <p:pic>
        <p:nvPicPr>
          <p:cNvPr id="1026" name="Picture 2" descr="See the source image">
            <a:extLst>
              <a:ext uri="{FF2B5EF4-FFF2-40B4-BE49-F238E27FC236}">
                <a16:creationId xmlns:a16="http://schemas.microsoft.com/office/drawing/2014/main" id="{08888424-C44D-4C27-BCF5-B3DD6C6D2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665" y="2479930"/>
            <a:ext cx="4761962" cy="304114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4F5028A-0884-4CCB-A191-A1E8393BD367}"/>
              </a:ext>
            </a:extLst>
          </p:cNvPr>
          <p:cNvSpPr>
            <a:spLocks noGrp="1"/>
          </p:cNvSpPr>
          <p:nvPr>
            <p:ph sz="half" idx="2"/>
          </p:nvPr>
        </p:nvSpPr>
        <p:spPr>
          <a:xfrm>
            <a:off x="6262688" y="1828800"/>
            <a:ext cx="4708525" cy="4343400"/>
          </a:xfrm>
        </p:spPr>
        <p:txBody>
          <a:bodyPr>
            <a:normAutofit/>
          </a:bodyPr>
          <a:lstStyle/>
          <a:p>
            <a:r>
              <a:rPr lang="en-US" dirty="0"/>
              <a:t>What is a rig?</a:t>
            </a:r>
          </a:p>
          <a:p>
            <a:r>
              <a:rPr lang="en-US" dirty="0"/>
              <a:t>Each rig involves about 100 jobs</a:t>
            </a:r>
          </a:p>
          <a:p>
            <a:r>
              <a:rPr lang="en-US" dirty="0"/>
              <a:t>Used as a measurement of expected industry activity</a:t>
            </a:r>
          </a:p>
          <a:p>
            <a:r>
              <a:rPr lang="en-US" dirty="0"/>
              <a:t>Important indicator, but only a portion of total industry activity</a:t>
            </a:r>
          </a:p>
        </p:txBody>
      </p:sp>
      <p:sp>
        <p:nvSpPr>
          <p:cNvPr id="8" name="Slide Number Placeholder 7">
            <a:extLst>
              <a:ext uri="{FF2B5EF4-FFF2-40B4-BE49-F238E27FC236}">
                <a16:creationId xmlns:a16="http://schemas.microsoft.com/office/drawing/2014/main" id="{5932E9F8-B2AF-4CBF-8C64-DA8B39F92ABC}"/>
              </a:ext>
            </a:extLst>
          </p:cNvPr>
          <p:cNvSpPr>
            <a:spLocks noGrp="1"/>
          </p:cNvSpPr>
          <p:nvPr>
            <p:ph type="sldNum" sz="quarter" idx="12"/>
          </p:nvPr>
        </p:nvSpPr>
        <p:spPr/>
        <p:txBody>
          <a:bodyPr/>
          <a:lstStyle/>
          <a:p>
            <a:fld id="{F36C87F6-986D-49E6-AF40-1B3A1EE8064D}" type="slidenum">
              <a:rPr lang="en-US" smtClean="0"/>
              <a:t>4</a:t>
            </a:fld>
            <a:endParaRPr lang="en-US"/>
          </a:p>
        </p:txBody>
      </p:sp>
    </p:spTree>
    <p:extLst>
      <p:ext uri="{BB962C8B-B14F-4D97-AF65-F5344CB8AC3E}">
        <p14:creationId xmlns:p14="http://schemas.microsoft.com/office/powerpoint/2010/main" val="112861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0">
                                            <p:txEl>
                                              <p:pRg st="0" end="0"/>
                                            </p:txEl>
                                          </p:spTgt>
                                        </p:tgtEl>
                                        <p:attrNameLst>
                                          <p:attrName>style.opacity</p:attrName>
                                        </p:attrNameLst>
                                      </p:cBhvr>
                                      <p:to>
                                        <p:strVal val="0.25"/>
                                      </p:to>
                                    </p:set>
                                    <p:animEffect filter="image" prLst="opacity: 0.25">
                                      <p:cBhvr rctx="IE">
                                        <p:cTn id="7" dur="indefinite"/>
                                        <p:tgtEl>
                                          <p:spTgt spid="10">
                                            <p:txEl>
                                              <p:pRg st="0" end="0"/>
                                            </p:txEl>
                                          </p:spTgt>
                                        </p:tgtEl>
                                      </p:cBhvr>
                                    </p:animEffect>
                                  </p:childTnLst>
                                </p:cTn>
                              </p:par>
                              <p:par>
                                <p:cTn id="8" presetID="9" presetClass="emph" presetSubtype="0" nodeType="withEffect">
                                  <p:stCondLst>
                                    <p:cond delay="0"/>
                                  </p:stCondLst>
                                  <p:childTnLst>
                                    <p:set>
                                      <p:cBhvr>
                                        <p:cTn id="9" dur="indefinite"/>
                                        <p:tgtEl>
                                          <p:spTgt spid="10">
                                            <p:txEl>
                                              <p:pRg st="1" end="1"/>
                                            </p:txEl>
                                          </p:spTgt>
                                        </p:tgtEl>
                                        <p:attrNameLst>
                                          <p:attrName>style.opacity</p:attrName>
                                        </p:attrNameLst>
                                      </p:cBhvr>
                                      <p:to>
                                        <p:strVal val="0.25"/>
                                      </p:to>
                                    </p:set>
                                    <p:animEffect filter="image" prLst="opacity: 0.25">
                                      <p:cBhvr rctx="IE">
                                        <p:cTn id="10" dur="indefinite"/>
                                        <p:tgtEl>
                                          <p:spTgt spid="10">
                                            <p:txEl>
                                              <p:pRg st="1" end="1"/>
                                            </p:txEl>
                                          </p:spTgt>
                                        </p:tgtEl>
                                      </p:cBhvr>
                                    </p:animEffect>
                                  </p:childTnLst>
                                </p:cTn>
                              </p:par>
                              <p:par>
                                <p:cTn id="11" presetID="9" presetClass="emph" presetSubtype="0" nodeType="withEffect">
                                  <p:stCondLst>
                                    <p:cond delay="0"/>
                                  </p:stCondLst>
                                  <p:childTnLst>
                                    <p:set>
                                      <p:cBhvr>
                                        <p:cTn id="12" dur="indefinite"/>
                                        <p:tgtEl>
                                          <p:spTgt spid="10">
                                            <p:txEl>
                                              <p:pRg st="2" end="2"/>
                                            </p:txEl>
                                          </p:spTgt>
                                        </p:tgtEl>
                                        <p:attrNameLst>
                                          <p:attrName>style.opacity</p:attrName>
                                        </p:attrNameLst>
                                      </p:cBhvr>
                                      <p:to>
                                        <p:strVal val="0.25"/>
                                      </p:to>
                                    </p:set>
                                    <p:animEffect filter="image" prLst="opacity: 0.25">
                                      <p:cBhvr rctx="IE">
                                        <p:cTn id="13" dur="indefinite"/>
                                        <p:tgtEl>
                                          <p:spTgt spid="10">
                                            <p:txEl>
                                              <p:pRg st="2" end="2"/>
                                            </p:txEl>
                                          </p:spTgt>
                                        </p:tgtEl>
                                      </p:cBhvr>
                                    </p:animEffect>
                                  </p:childTnLst>
                                </p:cTn>
                              </p:par>
                              <p:par>
                                <p:cTn id="14" presetID="9" presetClass="emph" presetSubtype="0" nodeType="withEffect">
                                  <p:stCondLst>
                                    <p:cond delay="0"/>
                                  </p:stCondLst>
                                  <p:childTnLst>
                                    <p:set>
                                      <p:cBhvr>
                                        <p:cTn id="15" dur="indefinite"/>
                                        <p:tgtEl>
                                          <p:spTgt spid="10">
                                            <p:txEl>
                                              <p:pRg st="3" end="3"/>
                                            </p:txEl>
                                          </p:spTgt>
                                        </p:tgtEl>
                                        <p:attrNameLst>
                                          <p:attrName>style.opacity</p:attrName>
                                        </p:attrNameLst>
                                      </p:cBhvr>
                                      <p:to>
                                        <p:strVal val="0.25"/>
                                      </p:to>
                                    </p:set>
                                    <p:animEffect filter="image" prLst="opacity: 0.25">
                                      <p:cBhvr rctx="IE">
                                        <p:cTn id="16" dur="indefinite"/>
                                        <p:tgtEl>
                                          <p:spTgt spid="1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endCondLst>
                                    <p:cond evt="onNext" delay="0">
                                      <p:tgtEl>
                                        <p:sldTgt/>
                                      </p:tgtEl>
                                    </p:cond>
                                  </p:endCondLst>
                                  <p:childTnLst>
                                    <p:set>
                                      <p:cBhvr>
                                        <p:cTn id="20" dur="indefinite"/>
                                        <p:tgtEl>
                                          <p:spTgt spid="10">
                                            <p:txEl>
                                              <p:pRg st="0" end="0"/>
                                            </p:txEl>
                                          </p:spTgt>
                                        </p:tgtEl>
                                        <p:attrNameLst>
                                          <p:attrName>style.opacity</p:attrName>
                                        </p:attrNameLst>
                                      </p:cBhvr>
                                      <p:to>
                                        <p:strVal val="1"/>
                                      </p:to>
                                    </p:set>
                                    <p:animEffect filter="image" prLst="opacity: 1">
                                      <p:cBhvr rctx="IE">
                                        <p:cTn id="21" dur="indefinite"/>
                                        <p:tgtEl>
                                          <p:spTgt spid="1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mph" presetSubtype="0" nodeType="clickEffect">
                                  <p:stCondLst>
                                    <p:cond delay="0"/>
                                  </p:stCondLst>
                                  <p:endCondLst>
                                    <p:cond evt="onNext" delay="0">
                                      <p:tgtEl>
                                        <p:sldTgt/>
                                      </p:tgtEl>
                                    </p:cond>
                                  </p:endCondLst>
                                  <p:childTnLst>
                                    <p:set>
                                      <p:cBhvr>
                                        <p:cTn id="25" dur="indefinite"/>
                                        <p:tgtEl>
                                          <p:spTgt spid="10">
                                            <p:txEl>
                                              <p:pRg st="1" end="1"/>
                                            </p:txEl>
                                          </p:spTgt>
                                        </p:tgtEl>
                                        <p:attrNameLst>
                                          <p:attrName>style.opacity</p:attrName>
                                        </p:attrNameLst>
                                      </p:cBhvr>
                                      <p:to>
                                        <p:strVal val="1"/>
                                      </p:to>
                                    </p:set>
                                    <p:animEffect filter="image" prLst="opacity: 1">
                                      <p:cBhvr rctx="IE">
                                        <p:cTn id="26" dur="indefinite"/>
                                        <p:tgtEl>
                                          <p:spTgt spid="10">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mph" presetSubtype="0" nodeType="clickEffect">
                                  <p:stCondLst>
                                    <p:cond delay="0"/>
                                  </p:stCondLst>
                                  <p:endCondLst>
                                    <p:cond evt="onNext" delay="0">
                                      <p:tgtEl>
                                        <p:sldTgt/>
                                      </p:tgtEl>
                                    </p:cond>
                                  </p:endCondLst>
                                  <p:childTnLst>
                                    <p:set>
                                      <p:cBhvr>
                                        <p:cTn id="30" dur="indefinite"/>
                                        <p:tgtEl>
                                          <p:spTgt spid="10">
                                            <p:txEl>
                                              <p:pRg st="2" end="2"/>
                                            </p:txEl>
                                          </p:spTgt>
                                        </p:tgtEl>
                                        <p:attrNameLst>
                                          <p:attrName>style.opacity</p:attrName>
                                        </p:attrNameLst>
                                      </p:cBhvr>
                                      <p:to>
                                        <p:strVal val="1"/>
                                      </p:to>
                                    </p:set>
                                    <p:animEffect filter="image" prLst="opacity: 1">
                                      <p:cBhvr rctx="IE">
                                        <p:cTn id="31" dur="indefinite"/>
                                        <p:tgtEl>
                                          <p:spTgt spid="10">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endCondLst>
                                    <p:cond evt="onNext" delay="0">
                                      <p:tgtEl>
                                        <p:sldTgt/>
                                      </p:tgtEl>
                                    </p:cond>
                                  </p:endCondLst>
                                  <p:childTnLst>
                                    <p:set>
                                      <p:cBhvr>
                                        <p:cTn id="35" dur="indefinite"/>
                                        <p:tgtEl>
                                          <p:spTgt spid="10">
                                            <p:txEl>
                                              <p:pRg st="3" end="3"/>
                                            </p:txEl>
                                          </p:spTgt>
                                        </p:tgtEl>
                                        <p:attrNameLst>
                                          <p:attrName>style.opacity</p:attrName>
                                        </p:attrNameLst>
                                      </p:cBhvr>
                                      <p:to>
                                        <p:strVal val="1"/>
                                      </p:to>
                                    </p:set>
                                    <p:animEffect filter="image" prLst="opacity: 1">
                                      <p:cBhvr rctx="IE">
                                        <p:cTn id="36" dur="indefinite"/>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EC19F-39CB-4750-8698-845F8C54F90A}"/>
              </a:ext>
            </a:extLst>
          </p:cNvPr>
          <p:cNvSpPr>
            <a:spLocks noGrp="1"/>
          </p:cNvSpPr>
          <p:nvPr>
            <p:ph type="title"/>
          </p:nvPr>
        </p:nvSpPr>
        <p:spPr/>
        <p:txBody>
          <a:bodyPr/>
          <a:lstStyle/>
          <a:p>
            <a:r>
              <a:rPr lang="en-US" dirty="0"/>
              <a:t>Who might benefit from this?</a:t>
            </a:r>
          </a:p>
        </p:txBody>
      </p:sp>
      <p:sp>
        <p:nvSpPr>
          <p:cNvPr id="4" name="Content Placeholder 3">
            <a:extLst>
              <a:ext uri="{FF2B5EF4-FFF2-40B4-BE49-F238E27FC236}">
                <a16:creationId xmlns:a16="http://schemas.microsoft.com/office/drawing/2014/main" id="{63084C3C-9340-44E2-B25F-9CA37D8E37B3}"/>
              </a:ext>
            </a:extLst>
          </p:cNvPr>
          <p:cNvSpPr>
            <a:spLocks noGrp="1"/>
          </p:cNvSpPr>
          <p:nvPr>
            <p:ph sz="half" idx="2"/>
          </p:nvPr>
        </p:nvSpPr>
        <p:spPr/>
        <p:txBody>
          <a:bodyPr/>
          <a:lstStyle/>
          <a:p>
            <a:endParaRPr lang="en-US" dirty="0"/>
          </a:p>
        </p:txBody>
      </p:sp>
      <p:pic>
        <p:nvPicPr>
          <p:cNvPr id="4100" name="Picture 4">
            <a:extLst>
              <a:ext uri="{FF2B5EF4-FFF2-40B4-BE49-F238E27FC236}">
                <a16:creationId xmlns:a16="http://schemas.microsoft.com/office/drawing/2014/main" id="{5EBB7FD9-432B-45A7-A665-1E3373A38D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012" y="1753293"/>
            <a:ext cx="2574924" cy="449441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A169AD38-FB82-45D6-9096-37DD49F2C252}"/>
              </a:ext>
            </a:extLst>
          </p:cNvPr>
          <p:cNvSpPr>
            <a:spLocks noGrp="1"/>
          </p:cNvSpPr>
          <p:nvPr>
            <p:ph sz="half" idx="1"/>
          </p:nvPr>
        </p:nvSpPr>
        <p:spPr/>
        <p:txBody>
          <a:bodyPr/>
          <a:lstStyle/>
          <a:p>
            <a:endParaRPr lang="en-US"/>
          </a:p>
        </p:txBody>
      </p:sp>
      <p:pic>
        <p:nvPicPr>
          <p:cNvPr id="4102" name="Picture 6" descr="See the source image">
            <a:extLst>
              <a:ext uri="{FF2B5EF4-FFF2-40B4-BE49-F238E27FC236}">
                <a16:creationId xmlns:a16="http://schemas.microsoft.com/office/drawing/2014/main" id="{D86027F2-E2A0-4D37-B12E-8B005C3470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0475" y="2209800"/>
            <a:ext cx="2846595" cy="5349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ee the source image">
            <a:extLst>
              <a:ext uri="{FF2B5EF4-FFF2-40B4-BE49-F238E27FC236}">
                <a16:creationId xmlns:a16="http://schemas.microsoft.com/office/drawing/2014/main" id="{63095B9D-77DD-46E7-9BA5-DCD71601FB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8203" y="2973388"/>
            <a:ext cx="1153115" cy="10685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ee the source image">
            <a:extLst>
              <a:ext uri="{FF2B5EF4-FFF2-40B4-BE49-F238E27FC236}">
                <a16:creationId xmlns:a16="http://schemas.microsoft.com/office/drawing/2014/main" id="{EFA82ED2-9EE7-4030-AA3A-622F936EEF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3403" y="4543472"/>
            <a:ext cx="2574924" cy="187899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ee the source image">
            <a:extLst>
              <a:ext uri="{FF2B5EF4-FFF2-40B4-BE49-F238E27FC236}">
                <a16:creationId xmlns:a16="http://schemas.microsoft.com/office/drawing/2014/main" id="{384A1BB0-5B27-4E33-99DA-07B5869C95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81784" y="3129010"/>
            <a:ext cx="3202360" cy="72866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41217443-9AB6-4CB8-AB9D-41A60E8CE18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68714" y="4241894"/>
            <a:ext cx="3471792" cy="231452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See the source image">
            <a:extLst>
              <a:ext uri="{FF2B5EF4-FFF2-40B4-BE49-F238E27FC236}">
                <a16:creationId xmlns:a16="http://schemas.microsoft.com/office/drawing/2014/main" id="{552421A1-0412-4C4D-95F4-6A34BCDB96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04610" y="1677566"/>
            <a:ext cx="2648972" cy="1766864"/>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C951E061-6E97-4CC5-AE1F-217D719D3C72}"/>
              </a:ext>
            </a:extLst>
          </p:cNvPr>
          <p:cNvSpPr>
            <a:spLocks noGrp="1"/>
          </p:cNvSpPr>
          <p:nvPr>
            <p:ph type="sldNum" sz="quarter" idx="12"/>
          </p:nvPr>
        </p:nvSpPr>
        <p:spPr/>
        <p:txBody>
          <a:bodyPr/>
          <a:lstStyle/>
          <a:p>
            <a:fld id="{F36C87F6-986D-49E6-AF40-1B3A1EE8064D}" type="slidenum">
              <a:rPr lang="en-US" smtClean="0"/>
              <a:t>5</a:t>
            </a:fld>
            <a:endParaRPr lang="en-US"/>
          </a:p>
        </p:txBody>
      </p:sp>
    </p:spTree>
    <p:extLst>
      <p:ext uri="{BB962C8B-B14F-4D97-AF65-F5344CB8AC3E}">
        <p14:creationId xmlns:p14="http://schemas.microsoft.com/office/powerpoint/2010/main" val="345518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fade">
                                      <p:cBhvr>
                                        <p:cTn id="15" dur="500"/>
                                        <p:tgtEl>
                                          <p:spTgt spid="4104"/>
                                        </p:tgtEl>
                                      </p:cBhvr>
                                    </p:animEffect>
                                  </p:childTnLst>
                                </p:cTn>
                              </p:par>
                              <p:par>
                                <p:cTn id="16" presetID="10" presetClass="entr" presetSubtype="0" fill="hold" nodeType="withEffect">
                                  <p:stCondLst>
                                    <p:cond delay="0"/>
                                  </p:stCondLst>
                                  <p:childTnLst>
                                    <p:set>
                                      <p:cBhvr>
                                        <p:cTn id="17" dur="1" fill="hold">
                                          <p:stCondLst>
                                            <p:cond delay="0"/>
                                          </p:stCondLst>
                                        </p:cTn>
                                        <p:tgtEl>
                                          <p:spTgt spid="4102"/>
                                        </p:tgtEl>
                                        <p:attrNameLst>
                                          <p:attrName>style.visibility</p:attrName>
                                        </p:attrNameLst>
                                      </p:cBhvr>
                                      <p:to>
                                        <p:strVal val="visible"/>
                                      </p:to>
                                    </p:set>
                                    <p:animEffect transition="in" filter="fade">
                                      <p:cBhvr>
                                        <p:cTn id="18" dur="500"/>
                                        <p:tgtEl>
                                          <p:spTgt spid="4102"/>
                                        </p:tgtEl>
                                      </p:cBhvr>
                                    </p:animEffect>
                                  </p:childTnLst>
                                </p:cTn>
                              </p:par>
                              <p:par>
                                <p:cTn id="19" presetID="10" presetClass="entr" presetSubtype="0" fill="hold" nodeType="withEffect">
                                  <p:stCondLst>
                                    <p:cond delay="0"/>
                                  </p:stCondLst>
                                  <p:childTnLst>
                                    <p:set>
                                      <p:cBhvr>
                                        <p:cTn id="20" dur="1" fill="hold">
                                          <p:stCondLst>
                                            <p:cond delay="0"/>
                                          </p:stCondLst>
                                        </p:cTn>
                                        <p:tgtEl>
                                          <p:spTgt spid="4106"/>
                                        </p:tgtEl>
                                        <p:attrNameLst>
                                          <p:attrName>style.visibility</p:attrName>
                                        </p:attrNameLst>
                                      </p:cBhvr>
                                      <p:to>
                                        <p:strVal val="visible"/>
                                      </p:to>
                                    </p:set>
                                    <p:animEffect transition="in" filter="fade">
                                      <p:cBhvr>
                                        <p:cTn id="21" dur="500"/>
                                        <p:tgtEl>
                                          <p:spTgt spid="410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08"/>
                                        </p:tgtEl>
                                        <p:attrNameLst>
                                          <p:attrName>style.visibility</p:attrName>
                                        </p:attrNameLst>
                                      </p:cBhvr>
                                      <p:to>
                                        <p:strVal val="visible"/>
                                      </p:to>
                                    </p:set>
                                    <p:animEffect transition="in" filter="fade">
                                      <p:cBhvr>
                                        <p:cTn id="26" dur="500"/>
                                        <p:tgtEl>
                                          <p:spTgt spid="4108"/>
                                        </p:tgtEl>
                                      </p:cBhvr>
                                    </p:animEffect>
                                  </p:childTnLst>
                                </p:cTn>
                              </p:par>
                              <p:par>
                                <p:cTn id="27" presetID="10" presetClass="entr" presetSubtype="0" fill="hold" nodeType="withEffect">
                                  <p:stCondLst>
                                    <p:cond delay="0"/>
                                  </p:stCondLst>
                                  <p:childTnLst>
                                    <p:set>
                                      <p:cBhvr>
                                        <p:cTn id="28" dur="1" fill="hold">
                                          <p:stCondLst>
                                            <p:cond delay="0"/>
                                          </p:stCondLst>
                                        </p:cTn>
                                        <p:tgtEl>
                                          <p:spTgt spid="4110"/>
                                        </p:tgtEl>
                                        <p:attrNameLst>
                                          <p:attrName>style.visibility</p:attrName>
                                        </p:attrNameLst>
                                      </p:cBhvr>
                                      <p:to>
                                        <p:strVal val="visible"/>
                                      </p:to>
                                    </p:set>
                                    <p:animEffect transition="in" filter="fade">
                                      <p:cBhvr>
                                        <p:cTn id="29" dur="500"/>
                                        <p:tgtEl>
                                          <p:spTgt spid="4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4F07F98-52FC-45FC-ADF0-84D456F8C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462" y="2324100"/>
            <a:ext cx="6819900" cy="3352800"/>
          </a:xfrm>
          <a:prstGeom prst="rect">
            <a:avLst/>
          </a:prstGeom>
          <a:solidFill>
            <a:srgbClr val="FFFFFF">
              <a:shade val="85000"/>
            </a:srgbClr>
          </a:solidFill>
          <a:ln w="88900" cap="sq">
            <a:solidFill>
              <a:schemeClr val="tx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WHERE ARE WE AT TODAY?</a:t>
            </a:r>
          </a:p>
        </p:txBody>
      </p:sp>
      <p:sp>
        <p:nvSpPr>
          <p:cNvPr id="18" name="Slide Number Placeholder 17">
            <a:extLst>
              <a:ext uri="{FF2B5EF4-FFF2-40B4-BE49-F238E27FC236}">
                <a16:creationId xmlns:a16="http://schemas.microsoft.com/office/drawing/2014/main" id="{0341C634-DFF3-4514-A8C1-1FE66C5BD105}"/>
              </a:ext>
            </a:extLst>
          </p:cNvPr>
          <p:cNvSpPr>
            <a:spLocks noGrp="1"/>
          </p:cNvSpPr>
          <p:nvPr>
            <p:ph type="sldNum" sz="quarter" idx="12"/>
          </p:nvPr>
        </p:nvSpPr>
        <p:spPr/>
        <p:txBody>
          <a:bodyPr/>
          <a:lstStyle/>
          <a:p>
            <a:fld id="{F36C87F6-986D-49E6-AF40-1B3A1EE8064D}" type="slidenum">
              <a:rPr lang="en-US" smtClean="0"/>
              <a:t>6</a:t>
            </a:fld>
            <a:endParaRPr lang="en-US"/>
          </a:p>
        </p:txBody>
      </p:sp>
      <p:pic>
        <p:nvPicPr>
          <p:cNvPr id="5124" name="Picture 4">
            <a:extLst>
              <a:ext uri="{FF2B5EF4-FFF2-40B4-BE49-F238E27FC236}">
                <a16:creationId xmlns:a16="http://schemas.microsoft.com/office/drawing/2014/main" id="{1CE545B9-0656-4A13-82CB-F2FF4BAB8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2087" y="2324100"/>
            <a:ext cx="6724650" cy="3352800"/>
          </a:xfrm>
          <a:prstGeom prst="rect">
            <a:avLst/>
          </a:prstGeom>
          <a:solidFill>
            <a:srgbClr val="FFFFFF">
              <a:shade val="85000"/>
            </a:srgbClr>
          </a:solidFill>
          <a:ln w="88900" cap="sq">
            <a:solidFill>
              <a:schemeClr val="tx1">
                <a:lumMod val="9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62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122"/>
                                        </p:tgtEl>
                                      </p:cBhvr>
                                    </p:animEffect>
                                    <p:set>
                                      <p:cBhvr>
                                        <p:cTn id="7" dur="1" fill="hold">
                                          <p:stCondLst>
                                            <p:cond delay="499"/>
                                          </p:stCondLst>
                                        </p:cTn>
                                        <p:tgtEl>
                                          <p:spTgt spid="51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124"/>
                                        </p:tgtEl>
                                        <p:attrNameLst>
                                          <p:attrName>style.visibility</p:attrName>
                                        </p:attrNameLst>
                                      </p:cBhvr>
                                      <p:to>
                                        <p:strVal val="visible"/>
                                      </p:to>
                                    </p:set>
                                    <p:animEffect transition="in" filter="fade">
                                      <p:cBhvr>
                                        <p:cTn id="10"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What factors can affect rig count?</a:t>
            </a:r>
          </a:p>
        </p:txBody>
      </p:sp>
      <p:sp>
        <p:nvSpPr>
          <p:cNvPr id="12" name="Content Placeholder 11">
            <a:extLst>
              <a:ext uri="{FF2B5EF4-FFF2-40B4-BE49-F238E27FC236}">
                <a16:creationId xmlns:a16="http://schemas.microsoft.com/office/drawing/2014/main" id="{712E217D-C333-4DB2-BE48-E793A79CA113}"/>
              </a:ext>
            </a:extLst>
          </p:cNvPr>
          <p:cNvSpPr>
            <a:spLocks noGrp="1"/>
          </p:cNvSpPr>
          <p:nvPr>
            <p:ph sz="half" idx="2"/>
          </p:nvPr>
        </p:nvSpPr>
        <p:spPr>
          <a:xfrm>
            <a:off x="6262479" y="1828800"/>
            <a:ext cx="4708734" cy="381000"/>
          </a:xfrm>
        </p:spPr>
        <p:txBody>
          <a:bodyPr>
            <a:normAutofit fontScale="92500" lnSpcReduction="10000"/>
          </a:bodyPr>
          <a:lstStyle/>
          <a:p>
            <a:endParaRPr lang="en-US" dirty="0"/>
          </a:p>
        </p:txBody>
      </p:sp>
      <p:sp>
        <p:nvSpPr>
          <p:cNvPr id="14" name="Content Placeholder 13">
            <a:extLst>
              <a:ext uri="{FF2B5EF4-FFF2-40B4-BE49-F238E27FC236}">
                <a16:creationId xmlns:a16="http://schemas.microsoft.com/office/drawing/2014/main" id="{AFC8FA84-7C72-4787-BA6B-6BC89FF0A733}"/>
              </a:ext>
            </a:extLst>
          </p:cNvPr>
          <p:cNvSpPr>
            <a:spLocks noGrp="1"/>
          </p:cNvSpPr>
          <p:nvPr>
            <p:ph sz="half" idx="1"/>
          </p:nvPr>
        </p:nvSpPr>
        <p:spPr/>
        <p:txBody>
          <a:bodyPr>
            <a:normAutofit fontScale="92500" lnSpcReduction="10000"/>
          </a:bodyPr>
          <a:lstStyle/>
          <a:p>
            <a:endParaRPr lang="en-US"/>
          </a:p>
        </p:txBody>
      </p:sp>
      <p:pic>
        <p:nvPicPr>
          <p:cNvPr id="16" name="Picture 15">
            <a:extLst>
              <a:ext uri="{FF2B5EF4-FFF2-40B4-BE49-F238E27FC236}">
                <a16:creationId xmlns:a16="http://schemas.microsoft.com/office/drawing/2014/main" id="{21B0B83D-01C4-4BED-A1DC-28FC118CC0DB}"/>
              </a:ext>
            </a:extLst>
          </p:cNvPr>
          <p:cNvPicPr>
            <a:picLocks noChangeAspect="1"/>
          </p:cNvPicPr>
          <p:nvPr/>
        </p:nvPicPr>
        <p:blipFill>
          <a:blip r:embed="rId3"/>
          <a:stretch>
            <a:fillRect/>
          </a:stretch>
        </p:blipFill>
        <p:spPr>
          <a:xfrm>
            <a:off x="1743330" y="2717991"/>
            <a:ext cx="8773749" cy="2495898"/>
          </a:xfrm>
          <a:prstGeom prst="rect">
            <a:avLst/>
          </a:prstGeom>
        </p:spPr>
      </p:pic>
      <p:sp>
        <p:nvSpPr>
          <p:cNvPr id="17" name="Slide Number Placeholder 16">
            <a:extLst>
              <a:ext uri="{FF2B5EF4-FFF2-40B4-BE49-F238E27FC236}">
                <a16:creationId xmlns:a16="http://schemas.microsoft.com/office/drawing/2014/main" id="{4ADBF24F-C275-4987-B2D7-D345FBB53971}"/>
              </a:ext>
            </a:extLst>
          </p:cNvPr>
          <p:cNvSpPr>
            <a:spLocks noGrp="1"/>
          </p:cNvSpPr>
          <p:nvPr>
            <p:ph type="sldNum" sz="quarter" idx="12"/>
          </p:nvPr>
        </p:nvSpPr>
        <p:spPr/>
        <p:txBody>
          <a:bodyPr/>
          <a:lstStyle/>
          <a:p>
            <a:fld id="{F36C87F6-986D-49E6-AF40-1B3A1EE8064D}" type="slidenum">
              <a:rPr lang="en-US" smtClean="0"/>
              <a:t>7</a:t>
            </a:fld>
            <a:endParaRPr lang="en-US"/>
          </a:p>
        </p:txBody>
      </p:sp>
      <p:sp>
        <p:nvSpPr>
          <p:cNvPr id="18" name="TextBox 17">
            <a:extLst>
              <a:ext uri="{FF2B5EF4-FFF2-40B4-BE49-F238E27FC236}">
                <a16:creationId xmlns:a16="http://schemas.microsoft.com/office/drawing/2014/main" id="{DF25E37D-FB2C-4A99-B6AA-F0D479A7C099}"/>
              </a:ext>
            </a:extLst>
          </p:cNvPr>
          <p:cNvSpPr txBox="1"/>
          <p:nvPr/>
        </p:nvSpPr>
        <p:spPr>
          <a:xfrm>
            <a:off x="6856412" y="5227868"/>
            <a:ext cx="4267200" cy="258532"/>
          </a:xfrm>
          <a:prstGeom prst="rect">
            <a:avLst/>
          </a:prstGeom>
          <a:noFill/>
        </p:spPr>
        <p:txBody>
          <a:bodyPr wrap="square" rtlCol="0">
            <a:spAutoFit/>
          </a:bodyPr>
          <a:lstStyle/>
          <a:p>
            <a:pPr>
              <a:lnSpc>
                <a:spcPct val="90000"/>
              </a:lnSpc>
            </a:pPr>
            <a:r>
              <a:rPr lang="en-US" sz="1200" dirty="0"/>
              <a:t>https://www.eia.gov/finance/markets/crudeoil/</a:t>
            </a:r>
          </a:p>
        </p:txBody>
      </p:sp>
    </p:spTree>
    <p:extLst>
      <p:ext uri="{BB962C8B-B14F-4D97-AF65-F5344CB8AC3E}">
        <p14:creationId xmlns:p14="http://schemas.microsoft.com/office/powerpoint/2010/main" val="2310355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9BAA5D-4E24-4587-A3D9-03DC55B450D2}"/>
              </a:ext>
            </a:extLst>
          </p:cNvPr>
          <p:cNvSpPr>
            <a:spLocks noGrp="1"/>
          </p:cNvSpPr>
          <p:nvPr>
            <p:ph type="ctrTitle"/>
          </p:nvPr>
        </p:nvSpPr>
        <p:spPr/>
        <p:txBody>
          <a:bodyPr/>
          <a:lstStyle/>
          <a:p>
            <a:r>
              <a:rPr lang="en-US" dirty="0"/>
              <a:t>Data wrangling and analysis</a:t>
            </a:r>
          </a:p>
        </p:txBody>
      </p:sp>
      <p:sp>
        <p:nvSpPr>
          <p:cNvPr id="8" name="Subtitle 7">
            <a:extLst>
              <a:ext uri="{FF2B5EF4-FFF2-40B4-BE49-F238E27FC236}">
                <a16:creationId xmlns:a16="http://schemas.microsoft.com/office/drawing/2014/main" id="{9F323E7B-0A67-4CE6-8DDB-D2000EE5F529}"/>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9E7D3D8E-457C-463F-B740-056FD436A194}"/>
              </a:ext>
            </a:extLst>
          </p:cNvPr>
          <p:cNvSpPr>
            <a:spLocks noGrp="1"/>
          </p:cNvSpPr>
          <p:nvPr>
            <p:ph type="sldNum" sz="quarter" idx="4294967295"/>
          </p:nvPr>
        </p:nvSpPr>
        <p:spPr>
          <a:xfrm>
            <a:off x="11045825" y="6448425"/>
            <a:ext cx="1143000" cy="180975"/>
          </a:xfrm>
        </p:spPr>
        <p:txBody>
          <a:bodyPr/>
          <a:lstStyle/>
          <a:p>
            <a:fld id="{F36C87F6-986D-49E6-AF40-1B3A1EE8064D}" type="slidenum">
              <a:rPr lang="en-US" smtClean="0"/>
              <a:t>8</a:t>
            </a:fld>
            <a:endParaRPr lang="en-US"/>
          </a:p>
        </p:txBody>
      </p:sp>
    </p:spTree>
    <p:extLst>
      <p:ext uri="{BB962C8B-B14F-4D97-AF65-F5344CB8AC3E}">
        <p14:creationId xmlns:p14="http://schemas.microsoft.com/office/powerpoint/2010/main" val="2032055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data will be used?</a:t>
            </a:r>
          </a:p>
        </p:txBody>
      </p:sp>
      <p:sp>
        <p:nvSpPr>
          <p:cNvPr id="4" name="Text Placeholder 3"/>
          <p:cNvSpPr>
            <a:spLocks noGrp="1"/>
          </p:cNvSpPr>
          <p:nvPr>
            <p:ph type="body" idx="1"/>
          </p:nvPr>
        </p:nvSpPr>
        <p:spPr/>
        <p:txBody>
          <a:bodyPr/>
          <a:lstStyle/>
          <a:p>
            <a:r>
              <a:rPr lang="en-US" dirty="0"/>
              <a:t>Rig count data</a:t>
            </a:r>
          </a:p>
        </p:txBody>
      </p:sp>
      <p:sp>
        <p:nvSpPr>
          <p:cNvPr id="7" name="Content Placeholder 6"/>
          <p:cNvSpPr>
            <a:spLocks noGrp="1"/>
          </p:cNvSpPr>
          <p:nvPr>
            <p:ph sz="half" idx="2"/>
          </p:nvPr>
        </p:nvSpPr>
        <p:spPr>
          <a:xfrm>
            <a:off x="1217614" y="2743201"/>
            <a:ext cx="4709160" cy="1066800"/>
          </a:xfrm>
        </p:spPr>
        <p:txBody>
          <a:bodyPr>
            <a:normAutofit lnSpcReduction="10000"/>
          </a:bodyPr>
          <a:lstStyle/>
          <a:p>
            <a:r>
              <a:rPr lang="en-US" dirty="0"/>
              <a:t>From </a:t>
            </a:r>
            <a:r>
              <a:rPr lang="en-US" b="1" dirty="0"/>
              <a:t>Baker Hughes Rig Count </a:t>
            </a:r>
            <a:r>
              <a:rPr lang="en-US" dirty="0"/>
              <a:t>(rigcount.bakerhughes.com)</a:t>
            </a:r>
          </a:p>
          <a:p>
            <a:r>
              <a:rPr lang="en-US" dirty="0"/>
              <a:t>From 2011 – present (weekly)</a:t>
            </a:r>
          </a:p>
        </p:txBody>
      </p:sp>
      <p:sp>
        <p:nvSpPr>
          <p:cNvPr id="9" name="Text Placeholder 8"/>
          <p:cNvSpPr>
            <a:spLocks noGrp="1"/>
          </p:cNvSpPr>
          <p:nvPr>
            <p:ph type="body" sz="quarter" idx="3"/>
          </p:nvPr>
        </p:nvSpPr>
        <p:spPr/>
        <p:txBody>
          <a:bodyPr/>
          <a:lstStyle/>
          <a:p>
            <a:r>
              <a:rPr lang="en-US" dirty="0"/>
              <a:t>Economic data</a:t>
            </a:r>
          </a:p>
        </p:txBody>
      </p:sp>
      <p:sp>
        <p:nvSpPr>
          <p:cNvPr id="10" name="Content Placeholder 9"/>
          <p:cNvSpPr>
            <a:spLocks noGrp="1"/>
          </p:cNvSpPr>
          <p:nvPr>
            <p:ph sz="quarter" idx="4"/>
          </p:nvPr>
        </p:nvSpPr>
        <p:spPr/>
        <p:txBody>
          <a:bodyPr>
            <a:normAutofit lnSpcReduction="10000"/>
          </a:bodyPr>
          <a:lstStyle/>
          <a:p>
            <a:r>
              <a:rPr lang="en-US" dirty="0"/>
              <a:t>From the </a:t>
            </a:r>
            <a:r>
              <a:rPr lang="en-US" b="1" dirty="0"/>
              <a:t>US Energy Intelligence Agency</a:t>
            </a:r>
            <a:r>
              <a:rPr lang="en-US" dirty="0"/>
              <a:t> (eia.gov)</a:t>
            </a:r>
          </a:p>
          <a:p>
            <a:r>
              <a:rPr lang="en-US" dirty="0"/>
              <a:t>Oil prices (WTI, Brent)</a:t>
            </a:r>
          </a:p>
          <a:p>
            <a:r>
              <a:rPr lang="en-US" dirty="0"/>
              <a:t>USA Production, Storage</a:t>
            </a:r>
          </a:p>
          <a:p>
            <a:r>
              <a:rPr lang="en-US" dirty="0"/>
              <a:t>OPEC / Non-OPEC production</a:t>
            </a:r>
          </a:p>
          <a:p>
            <a:r>
              <a:rPr lang="en-US" dirty="0"/>
              <a:t>OECD / Non-OECD consumption</a:t>
            </a:r>
          </a:p>
          <a:p>
            <a:r>
              <a:rPr lang="en-US" dirty="0"/>
              <a:t>Frequency varies (daily, weekly, monthly)</a:t>
            </a:r>
          </a:p>
        </p:txBody>
      </p:sp>
      <p:sp>
        <p:nvSpPr>
          <p:cNvPr id="2" name="Slide Number Placeholder 1">
            <a:extLst>
              <a:ext uri="{FF2B5EF4-FFF2-40B4-BE49-F238E27FC236}">
                <a16:creationId xmlns:a16="http://schemas.microsoft.com/office/drawing/2014/main" id="{26CDF122-793B-4DF6-8199-763B09A7B668}"/>
              </a:ext>
            </a:extLst>
          </p:cNvPr>
          <p:cNvSpPr>
            <a:spLocks noGrp="1"/>
          </p:cNvSpPr>
          <p:nvPr>
            <p:ph type="sldNum" sz="quarter" idx="12"/>
          </p:nvPr>
        </p:nvSpPr>
        <p:spPr/>
        <p:txBody>
          <a:bodyPr/>
          <a:lstStyle/>
          <a:p>
            <a:fld id="{F36C87F6-986D-49E6-AF40-1B3A1EE8064D}" type="slidenum">
              <a:rPr lang="en-US" smtClean="0"/>
              <a:t>9</a:t>
            </a:fld>
            <a:endParaRPr lang="en-US"/>
          </a:p>
        </p:txBody>
      </p:sp>
      <p:sp>
        <p:nvSpPr>
          <p:cNvPr id="11" name="Content Placeholder 6">
            <a:extLst>
              <a:ext uri="{FF2B5EF4-FFF2-40B4-BE49-F238E27FC236}">
                <a16:creationId xmlns:a16="http://schemas.microsoft.com/office/drawing/2014/main" id="{07445B46-D60E-408E-B204-DF98522A4BAA}"/>
              </a:ext>
            </a:extLst>
          </p:cNvPr>
          <p:cNvSpPr txBox="1">
            <a:spLocks/>
          </p:cNvSpPr>
          <p:nvPr/>
        </p:nvSpPr>
        <p:spPr>
          <a:xfrm>
            <a:off x="1219071" y="4885943"/>
            <a:ext cx="4709160" cy="1066801"/>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4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4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400" kern="1200" baseline="0">
                <a:solidFill>
                  <a:schemeClr val="tx1"/>
                </a:solidFill>
                <a:latin typeface="+mn-lt"/>
                <a:ea typeface="+mn-ea"/>
                <a:cs typeface="+mn-cs"/>
              </a:defRPr>
            </a:lvl9pPr>
          </a:lstStyle>
          <a:p>
            <a:r>
              <a:rPr lang="en-US" dirty="0"/>
              <a:t>510 observations</a:t>
            </a:r>
          </a:p>
          <a:p>
            <a:r>
              <a:rPr lang="en-US" dirty="0"/>
              <a:t>35 features</a:t>
            </a:r>
          </a:p>
        </p:txBody>
      </p:sp>
      <p:sp>
        <p:nvSpPr>
          <p:cNvPr id="12" name="Text Placeholder 3">
            <a:extLst>
              <a:ext uri="{FF2B5EF4-FFF2-40B4-BE49-F238E27FC236}">
                <a16:creationId xmlns:a16="http://schemas.microsoft.com/office/drawing/2014/main" id="{B5C81DBD-6D48-4BD7-90D6-5F614E41F474}"/>
              </a:ext>
            </a:extLst>
          </p:cNvPr>
          <p:cNvSpPr txBox="1">
            <a:spLocks/>
          </p:cNvSpPr>
          <p:nvPr/>
        </p:nvSpPr>
        <p:spPr>
          <a:xfrm>
            <a:off x="1217611" y="4047742"/>
            <a:ext cx="4709160" cy="838201"/>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400" b="0" kern="1200" cap="all" baseline="0">
                <a:solidFill>
                  <a:schemeClr val="tx1">
                    <a:lumMod val="50000"/>
                  </a:schemeClr>
                </a:solidFill>
                <a:latin typeface="+mn-lt"/>
                <a:ea typeface="+mn-ea"/>
                <a:cs typeface="+mn-cs"/>
              </a:defRPr>
            </a:lvl1pPr>
            <a:lvl2pPr marL="457200" indent="0" algn="l" defTabSz="914400" rtl="0" eaLnBrk="1" latinLnBrk="0" hangingPunct="1">
              <a:lnSpc>
                <a:spcPct val="90000"/>
              </a:lnSpc>
              <a:spcBef>
                <a:spcPts val="600"/>
              </a:spcBef>
              <a:buClr>
                <a:schemeClr val="tx1"/>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SzPct val="80000"/>
              <a:buFont typeface="Arial" pitchFamily="34" charset="0"/>
              <a:buNone/>
              <a:defRPr sz="1600" b="1" kern="1200" baseline="0">
                <a:solidFill>
                  <a:schemeClr val="tx1"/>
                </a:solidFill>
                <a:latin typeface="+mn-lt"/>
                <a:ea typeface="+mn-ea"/>
                <a:cs typeface="+mn-cs"/>
              </a:defRPr>
            </a:lvl9pPr>
          </a:lstStyle>
          <a:p>
            <a:r>
              <a:rPr lang="en-US" dirty="0"/>
              <a:t>Overall data</a:t>
            </a:r>
          </a:p>
        </p:txBody>
      </p:sp>
    </p:spTree>
    <p:extLst>
      <p:ext uri="{BB962C8B-B14F-4D97-AF65-F5344CB8AC3E}">
        <p14:creationId xmlns:p14="http://schemas.microsoft.com/office/powerpoint/2010/main" val="251477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9">
                                            <p:txEl>
                                              <p:pRg st="0" end="0"/>
                                            </p:txEl>
                                          </p:spTgt>
                                        </p:tgtEl>
                                        <p:attrNameLst>
                                          <p:attrName>style.opacity</p:attrName>
                                        </p:attrNameLst>
                                      </p:cBhvr>
                                      <p:to>
                                        <p:strVal val="0.25"/>
                                      </p:to>
                                    </p:set>
                                    <p:animEffect filter="image" prLst="opacity: 0.25">
                                      <p:cBhvr rctx="IE">
                                        <p:cTn id="7" dur="indefinite"/>
                                        <p:tgtEl>
                                          <p:spTgt spid="9">
                                            <p:txEl>
                                              <p:pRg st="0" end="0"/>
                                            </p:txEl>
                                          </p:spTgt>
                                        </p:tgtEl>
                                      </p:cBhvr>
                                    </p:animEffect>
                                  </p:childTnLst>
                                </p:cTn>
                              </p:par>
                              <p:par>
                                <p:cTn id="8" presetID="9" presetClass="emph" presetSubtype="0" grpId="0" nodeType="withEffect">
                                  <p:stCondLst>
                                    <p:cond delay="0"/>
                                  </p:stCondLst>
                                  <p:childTnLst>
                                    <p:set>
                                      <p:cBhvr>
                                        <p:cTn id="9" dur="indefinite"/>
                                        <p:tgtEl>
                                          <p:spTgt spid="10">
                                            <p:txEl>
                                              <p:pRg st="0" end="0"/>
                                            </p:txEl>
                                          </p:spTgt>
                                        </p:tgtEl>
                                        <p:attrNameLst>
                                          <p:attrName>style.opacity</p:attrName>
                                        </p:attrNameLst>
                                      </p:cBhvr>
                                      <p:to>
                                        <p:strVal val="0.25"/>
                                      </p:to>
                                    </p:set>
                                    <p:animEffect filter="image" prLst="opacity: 0.25">
                                      <p:cBhvr rctx="IE">
                                        <p:cTn id="10" dur="indefinite"/>
                                        <p:tgtEl>
                                          <p:spTgt spid="10">
                                            <p:txEl>
                                              <p:pRg st="0" end="0"/>
                                            </p:txEl>
                                          </p:spTgt>
                                        </p:tgtEl>
                                      </p:cBhvr>
                                    </p:animEffect>
                                  </p:childTnLst>
                                </p:cTn>
                              </p:par>
                              <p:par>
                                <p:cTn id="11" presetID="9" presetClass="emph" presetSubtype="0" grpId="0" nodeType="withEffect">
                                  <p:stCondLst>
                                    <p:cond delay="0"/>
                                  </p:stCondLst>
                                  <p:childTnLst>
                                    <p:set>
                                      <p:cBhvr>
                                        <p:cTn id="12" dur="indefinite"/>
                                        <p:tgtEl>
                                          <p:spTgt spid="10">
                                            <p:txEl>
                                              <p:pRg st="1" end="1"/>
                                            </p:txEl>
                                          </p:spTgt>
                                        </p:tgtEl>
                                        <p:attrNameLst>
                                          <p:attrName>style.opacity</p:attrName>
                                        </p:attrNameLst>
                                      </p:cBhvr>
                                      <p:to>
                                        <p:strVal val="0.25"/>
                                      </p:to>
                                    </p:set>
                                    <p:animEffect filter="image" prLst="opacity: 0.25">
                                      <p:cBhvr rctx="IE">
                                        <p:cTn id="13" dur="indefinite"/>
                                        <p:tgtEl>
                                          <p:spTgt spid="10">
                                            <p:txEl>
                                              <p:pRg st="1" end="1"/>
                                            </p:txEl>
                                          </p:spTgt>
                                        </p:tgtEl>
                                      </p:cBhvr>
                                    </p:animEffect>
                                  </p:childTnLst>
                                </p:cTn>
                              </p:par>
                              <p:par>
                                <p:cTn id="14" presetID="9" presetClass="emph" presetSubtype="0" grpId="0" nodeType="withEffect">
                                  <p:stCondLst>
                                    <p:cond delay="0"/>
                                  </p:stCondLst>
                                  <p:childTnLst>
                                    <p:set>
                                      <p:cBhvr>
                                        <p:cTn id="15" dur="indefinite"/>
                                        <p:tgtEl>
                                          <p:spTgt spid="10">
                                            <p:txEl>
                                              <p:pRg st="2" end="2"/>
                                            </p:txEl>
                                          </p:spTgt>
                                        </p:tgtEl>
                                        <p:attrNameLst>
                                          <p:attrName>style.opacity</p:attrName>
                                        </p:attrNameLst>
                                      </p:cBhvr>
                                      <p:to>
                                        <p:strVal val="0.25"/>
                                      </p:to>
                                    </p:set>
                                    <p:animEffect filter="image" prLst="opacity: 0.25">
                                      <p:cBhvr rctx="IE">
                                        <p:cTn id="16" dur="indefinite"/>
                                        <p:tgtEl>
                                          <p:spTgt spid="10">
                                            <p:txEl>
                                              <p:pRg st="2" end="2"/>
                                            </p:txEl>
                                          </p:spTgt>
                                        </p:tgtEl>
                                      </p:cBhvr>
                                    </p:animEffect>
                                  </p:childTnLst>
                                </p:cTn>
                              </p:par>
                              <p:par>
                                <p:cTn id="17" presetID="9" presetClass="emph" presetSubtype="0" grpId="0" nodeType="withEffect">
                                  <p:stCondLst>
                                    <p:cond delay="0"/>
                                  </p:stCondLst>
                                  <p:childTnLst>
                                    <p:set>
                                      <p:cBhvr>
                                        <p:cTn id="18" dur="indefinite"/>
                                        <p:tgtEl>
                                          <p:spTgt spid="10">
                                            <p:txEl>
                                              <p:pRg st="3" end="3"/>
                                            </p:txEl>
                                          </p:spTgt>
                                        </p:tgtEl>
                                        <p:attrNameLst>
                                          <p:attrName>style.opacity</p:attrName>
                                        </p:attrNameLst>
                                      </p:cBhvr>
                                      <p:to>
                                        <p:strVal val="0.25"/>
                                      </p:to>
                                    </p:set>
                                    <p:animEffect filter="image" prLst="opacity: 0.25">
                                      <p:cBhvr rctx="IE">
                                        <p:cTn id="19" dur="indefinite"/>
                                        <p:tgtEl>
                                          <p:spTgt spid="10">
                                            <p:txEl>
                                              <p:pRg st="3" end="3"/>
                                            </p:txEl>
                                          </p:spTgt>
                                        </p:tgtEl>
                                      </p:cBhvr>
                                    </p:animEffect>
                                  </p:childTnLst>
                                </p:cTn>
                              </p:par>
                              <p:par>
                                <p:cTn id="20" presetID="9" presetClass="emph" presetSubtype="0" grpId="0" nodeType="withEffect">
                                  <p:stCondLst>
                                    <p:cond delay="0"/>
                                  </p:stCondLst>
                                  <p:childTnLst>
                                    <p:set>
                                      <p:cBhvr>
                                        <p:cTn id="21" dur="indefinite"/>
                                        <p:tgtEl>
                                          <p:spTgt spid="10">
                                            <p:txEl>
                                              <p:pRg st="4" end="4"/>
                                            </p:txEl>
                                          </p:spTgt>
                                        </p:tgtEl>
                                        <p:attrNameLst>
                                          <p:attrName>style.opacity</p:attrName>
                                        </p:attrNameLst>
                                      </p:cBhvr>
                                      <p:to>
                                        <p:strVal val="0.25"/>
                                      </p:to>
                                    </p:set>
                                    <p:animEffect filter="image" prLst="opacity: 0.25">
                                      <p:cBhvr rctx="IE">
                                        <p:cTn id="22" dur="indefinite"/>
                                        <p:tgtEl>
                                          <p:spTgt spid="10">
                                            <p:txEl>
                                              <p:pRg st="4" end="4"/>
                                            </p:txEl>
                                          </p:spTgt>
                                        </p:tgtEl>
                                      </p:cBhvr>
                                    </p:animEffect>
                                  </p:childTnLst>
                                </p:cTn>
                              </p:par>
                              <p:par>
                                <p:cTn id="23" presetID="9" presetClass="emph" presetSubtype="0" grpId="0" nodeType="withEffect">
                                  <p:stCondLst>
                                    <p:cond delay="0"/>
                                  </p:stCondLst>
                                  <p:childTnLst>
                                    <p:set>
                                      <p:cBhvr>
                                        <p:cTn id="24" dur="indefinite"/>
                                        <p:tgtEl>
                                          <p:spTgt spid="10">
                                            <p:txEl>
                                              <p:pRg st="5" end="5"/>
                                            </p:txEl>
                                          </p:spTgt>
                                        </p:tgtEl>
                                        <p:attrNameLst>
                                          <p:attrName>style.opacity</p:attrName>
                                        </p:attrNameLst>
                                      </p:cBhvr>
                                      <p:to>
                                        <p:strVal val="0.25"/>
                                      </p:to>
                                    </p:set>
                                    <p:animEffect filter="image" prLst="opacity: 0.25">
                                      <p:cBhvr rctx="IE">
                                        <p:cTn id="25" dur="indefinite"/>
                                        <p:tgtEl>
                                          <p:spTgt spid="10">
                                            <p:txEl>
                                              <p:pRg st="5" end="5"/>
                                            </p:txEl>
                                          </p:spTgt>
                                        </p:tgtEl>
                                      </p:cBhvr>
                                    </p:animEffect>
                                  </p:childTnLst>
                                </p:cTn>
                              </p:par>
                              <p:par>
                                <p:cTn id="26" presetID="9" presetClass="emph" presetSubtype="0" grpId="0" nodeType="withEffect">
                                  <p:stCondLst>
                                    <p:cond delay="0"/>
                                  </p:stCondLst>
                                  <p:childTnLst>
                                    <p:set>
                                      <p:cBhvr>
                                        <p:cTn id="27" dur="indefinite"/>
                                        <p:tgtEl>
                                          <p:spTgt spid="12">
                                            <p:txEl>
                                              <p:pRg st="0" end="0"/>
                                            </p:txEl>
                                          </p:spTgt>
                                        </p:tgtEl>
                                        <p:attrNameLst>
                                          <p:attrName>style.opacity</p:attrName>
                                        </p:attrNameLst>
                                      </p:cBhvr>
                                      <p:to>
                                        <p:strVal val="0.25"/>
                                      </p:to>
                                    </p:set>
                                    <p:animEffect filter="image" prLst="opacity: 0.25">
                                      <p:cBhvr rctx="IE">
                                        <p:cTn id="28" dur="indefinite"/>
                                        <p:tgtEl>
                                          <p:spTgt spid="12">
                                            <p:txEl>
                                              <p:pRg st="0" end="0"/>
                                            </p:txEl>
                                          </p:spTgt>
                                        </p:tgtEl>
                                      </p:cBhvr>
                                    </p:animEffect>
                                  </p:childTnLst>
                                </p:cTn>
                              </p:par>
                              <p:par>
                                <p:cTn id="29" presetID="9" presetClass="emph" presetSubtype="0" grpId="0" nodeType="withEffect">
                                  <p:stCondLst>
                                    <p:cond delay="0"/>
                                  </p:stCondLst>
                                  <p:childTnLst>
                                    <p:set>
                                      <p:cBhvr>
                                        <p:cTn id="30" dur="indefinite"/>
                                        <p:tgtEl>
                                          <p:spTgt spid="11">
                                            <p:txEl>
                                              <p:pRg st="0" end="0"/>
                                            </p:txEl>
                                          </p:spTgt>
                                        </p:tgtEl>
                                        <p:attrNameLst>
                                          <p:attrName>style.opacity</p:attrName>
                                        </p:attrNameLst>
                                      </p:cBhvr>
                                      <p:to>
                                        <p:strVal val="0.25"/>
                                      </p:to>
                                    </p:set>
                                    <p:animEffect filter="image" prLst="opacity: 0.25">
                                      <p:cBhvr rctx="IE">
                                        <p:cTn id="31" dur="indefinite"/>
                                        <p:tgtEl>
                                          <p:spTgt spid="11">
                                            <p:txEl>
                                              <p:pRg st="0" end="0"/>
                                            </p:txEl>
                                          </p:spTgt>
                                        </p:tgtEl>
                                      </p:cBhvr>
                                    </p:animEffect>
                                  </p:childTnLst>
                                </p:cTn>
                              </p:par>
                              <p:par>
                                <p:cTn id="32" presetID="9" presetClass="emph" presetSubtype="0" grpId="0" nodeType="withEffect">
                                  <p:stCondLst>
                                    <p:cond delay="0"/>
                                  </p:stCondLst>
                                  <p:childTnLst>
                                    <p:set>
                                      <p:cBhvr>
                                        <p:cTn id="33" dur="indefinite"/>
                                        <p:tgtEl>
                                          <p:spTgt spid="11">
                                            <p:txEl>
                                              <p:pRg st="1" end="1"/>
                                            </p:txEl>
                                          </p:spTgt>
                                        </p:tgtEl>
                                        <p:attrNameLst>
                                          <p:attrName>style.opacity</p:attrName>
                                        </p:attrNameLst>
                                      </p:cBhvr>
                                      <p:to>
                                        <p:strVal val="0.25"/>
                                      </p:to>
                                    </p:set>
                                    <p:animEffect filter="image" prLst="opacity: 0.25">
                                      <p:cBhvr rctx="IE">
                                        <p:cTn id="34" dur="indefinite"/>
                                        <p:tgtEl>
                                          <p:spTgt spid="11">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0" nodeType="clickEffect">
                                  <p:stCondLst>
                                    <p:cond delay="0"/>
                                  </p:stCondLst>
                                  <p:childTnLst>
                                    <p:set>
                                      <p:cBhvr>
                                        <p:cTn id="38" dur="indefinite"/>
                                        <p:tgtEl>
                                          <p:spTgt spid="4">
                                            <p:txEl>
                                              <p:pRg st="0" end="0"/>
                                            </p:txEl>
                                          </p:spTgt>
                                        </p:tgtEl>
                                        <p:attrNameLst>
                                          <p:attrName>style.opacity</p:attrName>
                                        </p:attrNameLst>
                                      </p:cBhvr>
                                      <p:to>
                                        <p:strVal val="0.5"/>
                                      </p:to>
                                    </p:set>
                                    <p:animEffect filter="image" prLst="opacity: 0.5">
                                      <p:cBhvr rctx="IE">
                                        <p:cTn id="39" dur="indefinite"/>
                                        <p:tgtEl>
                                          <p:spTgt spid="4">
                                            <p:txEl>
                                              <p:pRg st="0" end="0"/>
                                            </p:txEl>
                                          </p:spTgt>
                                        </p:tgtEl>
                                      </p:cBhvr>
                                    </p:animEffect>
                                  </p:childTnLst>
                                </p:cTn>
                              </p:par>
                              <p:par>
                                <p:cTn id="40" presetID="9" presetClass="emph" presetSubtype="0" grpId="0" nodeType="withEffect">
                                  <p:stCondLst>
                                    <p:cond delay="0"/>
                                  </p:stCondLst>
                                  <p:childTnLst>
                                    <p:set>
                                      <p:cBhvr>
                                        <p:cTn id="41" dur="indefinite"/>
                                        <p:tgtEl>
                                          <p:spTgt spid="7">
                                            <p:txEl>
                                              <p:pRg st="0" end="0"/>
                                            </p:txEl>
                                          </p:spTgt>
                                        </p:tgtEl>
                                        <p:attrNameLst>
                                          <p:attrName>style.opacity</p:attrName>
                                        </p:attrNameLst>
                                      </p:cBhvr>
                                      <p:to>
                                        <p:strVal val="0.5"/>
                                      </p:to>
                                    </p:set>
                                    <p:animEffect filter="image" prLst="opacity: 0.5">
                                      <p:cBhvr rctx="IE">
                                        <p:cTn id="42" dur="indefinite"/>
                                        <p:tgtEl>
                                          <p:spTgt spid="7">
                                            <p:txEl>
                                              <p:pRg st="0" end="0"/>
                                            </p:txEl>
                                          </p:spTgt>
                                        </p:tgtEl>
                                      </p:cBhvr>
                                    </p:animEffect>
                                  </p:childTnLst>
                                </p:cTn>
                              </p:par>
                              <p:par>
                                <p:cTn id="43" presetID="9" presetClass="emph" presetSubtype="0" grpId="0" nodeType="withEffect">
                                  <p:stCondLst>
                                    <p:cond delay="0"/>
                                  </p:stCondLst>
                                  <p:childTnLst>
                                    <p:set>
                                      <p:cBhvr>
                                        <p:cTn id="44" dur="indefinite"/>
                                        <p:tgtEl>
                                          <p:spTgt spid="7">
                                            <p:txEl>
                                              <p:pRg st="1" end="1"/>
                                            </p:txEl>
                                          </p:spTgt>
                                        </p:tgtEl>
                                        <p:attrNameLst>
                                          <p:attrName>style.opacity</p:attrName>
                                        </p:attrNameLst>
                                      </p:cBhvr>
                                      <p:to>
                                        <p:strVal val="0.5"/>
                                      </p:to>
                                    </p:set>
                                    <p:animEffect filter="image" prLst="opacity: 0.5">
                                      <p:cBhvr rctx="IE">
                                        <p:cTn id="45" dur="indefinite"/>
                                        <p:tgtEl>
                                          <p:spTgt spid="7">
                                            <p:txEl>
                                              <p:pRg st="1" end="1"/>
                                            </p:txEl>
                                          </p:spTgt>
                                        </p:tgtEl>
                                      </p:cBhvr>
                                    </p:animEffect>
                                  </p:childTnLst>
                                </p:cTn>
                              </p:par>
                              <p:par>
                                <p:cTn id="46" presetID="9" presetClass="emph" presetSubtype="0" grpId="1" nodeType="withEffect">
                                  <p:stCondLst>
                                    <p:cond delay="0"/>
                                  </p:stCondLst>
                                  <p:childTnLst>
                                    <p:set>
                                      <p:cBhvr>
                                        <p:cTn id="47" dur="indefinite"/>
                                        <p:tgtEl>
                                          <p:spTgt spid="9">
                                            <p:txEl>
                                              <p:pRg st="0" end="0"/>
                                            </p:txEl>
                                          </p:spTgt>
                                        </p:tgtEl>
                                        <p:attrNameLst>
                                          <p:attrName>style.opacity</p:attrName>
                                        </p:attrNameLst>
                                      </p:cBhvr>
                                      <p:to>
                                        <p:strVal val="1"/>
                                      </p:to>
                                    </p:set>
                                    <p:animEffect filter="image" prLst="opacity: 1">
                                      <p:cBhvr rctx="IE">
                                        <p:cTn id="48" dur="indefinite"/>
                                        <p:tgtEl>
                                          <p:spTgt spid="9">
                                            <p:txEl>
                                              <p:pRg st="0" end="0"/>
                                            </p:txEl>
                                          </p:spTgt>
                                        </p:tgtEl>
                                      </p:cBhvr>
                                    </p:animEffect>
                                  </p:childTnLst>
                                </p:cTn>
                              </p:par>
                              <p:par>
                                <p:cTn id="49" presetID="9" presetClass="emph" presetSubtype="0" grpId="1" nodeType="withEffect">
                                  <p:stCondLst>
                                    <p:cond delay="0"/>
                                  </p:stCondLst>
                                  <p:childTnLst>
                                    <p:set>
                                      <p:cBhvr>
                                        <p:cTn id="50" dur="indefinite"/>
                                        <p:tgtEl>
                                          <p:spTgt spid="10">
                                            <p:txEl>
                                              <p:pRg st="0" end="0"/>
                                            </p:txEl>
                                          </p:spTgt>
                                        </p:tgtEl>
                                        <p:attrNameLst>
                                          <p:attrName>style.opacity</p:attrName>
                                        </p:attrNameLst>
                                      </p:cBhvr>
                                      <p:to>
                                        <p:strVal val="1"/>
                                      </p:to>
                                    </p:set>
                                    <p:animEffect filter="image" prLst="opacity: 1">
                                      <p:cBhvr rctx="IE">
                                        <p:cTn id="51" dur="indefinite"/>
                                        <p:tgtEl>
                                          <p:spTgt spid="10">
                                            <p:txEl>
                                              <p:pRg st="0" end="0"/>
                                            </p:txEl>
                                          </p:spTgt>
                                        </p:tgtEl>
                                      </p:cBhvr>
                                    </p:animEffect>
                                  </p:childTnLst>
                                </p:cTn>
                              </p:par>
                              <p:par>
                                <p:cTn id="52" presetID="9" presetClass="emph" presetSubtype="0" grpId="1" nodeType="withEffect">
                                  <p:stCondLst>
                                    <p:cond delay="0"/>
                                  </p:stCondLst>
                                  <p:childTnLst>
                                    <p:set>
                                      <p:cBhvr>
                                        <p:cTn id="53" dur="indefinite"/>
                                        <p:tgtEl>
                                          <p:spTgt spid="10">
                                            <p:txEl>
                                              <p:pRg st="1" end="1"/>
                                            </p:txEl>
                                          </p:spTgt>
                                        </p:tgtEl>
                                        <p:attrNameLst>
                                          <p:attrName>style.opacity</p:attrName>
                                        </p:attrNameLst>
                                      </p:cBhvr>
                                      <p:to>
                                        <p:strVal val="1"/>
                                      </p:to>
                                    </p:set>
                                    <p:animEffect filter="image" prLst="opacity: 1">
                                      <p:cBhvr rctx="IE">
                                        <p:cTn id="54" dur="indefinite"/>
                                        <p:tgtEl>
                                          <p:spTgt spid="10">
                                            <p:txEl>
                                              <p:pRg st="1" end="1"/>
                                            </p:txEl>
                                          </p:spTgt>
                                        </p:tgtEl>
                                      </p:cBhvr>
                                    </p:animEffect>
                                  </p:childTnLst>
                                </p:cTn>
                              </p:par>
                              <p:par>
                                <p:cTn id="55" presetID="9" presetClass="emph" presetSubtype="0" grpId="1" nodeType="withEffect">
                                  <p:stCondLst>
                                    <p:cond delay="0"/>
                                  </p:stCondLst>
                                  <p:childTnLst>
                                    <p:set>
                                      <p:cBhvr>
                                        <p:cTn id="56" dur="indefinite"/>
                                        <p:tgtEl>
                                          <p:spTgt spid="10">
                                            <p:txEl>
                                              <p:pRg st="2" end="2"/>
                                            </p:txEl>
                                          </p:spTgt>
                                        </p:tgtEl>
                                        <p:attrNameLst>
                                          <p:attrName>style.opacity</p:attrName>
                                        </p:attrNameLst>
                                      </p:cBhvr>
                                      <p:to>
                                        <p:strVal val="1"/>
                                      </p:to>
                                    </p:set>
                                    <p:animEffect filter="image" prLst="opacity: 1">
                                      <p:cBhvr rctx="IE">
                                        <p:cTn id="57" dur="indefinite"/>
                                        <p:tgtEl>
                                          <p:spTgt spid="10">
                                            <p:txEl>
                                              <p:pRg st="2" end="2"/>
                                            </p:txEl>
                                          </p:spTgt>
                                        </p:tgtEl>
                                      </p:cBhvr>
                                    </p:animEffect>
                                  </p:childTnLst>
                                </p:cTn>
                              </p:par>
                              <p:par>
                                <p:cTn id="58" presetID="9" presetClass="emph" presetSubtype="0" grpId="1" nodeType="withEffect">
                                  <p:stCondLst>
                                    <p:cond delay="0"/>
                                  </p:stCondLst>
                                  <p:childTnLst>
                                    <p:set>
                                      <p:cBhvr>
                                        <p:cTn id="59" dur="indefinite"/>
                                        <p:tgtEl>
                                          <p:spTgt spid="10">
                                            <p:txEl>
                                              <p:pRg st="3" end="3"/>
                                            </p:txEl>
                                          </p:spTgt>
                                        </p:tgtEl>
                                        <p:attrNameLst>
                                          <p:attrName>style.opacity</p:attrName>
                                        </p:attrNameLst>
                                      </p:cBhvr>
                                      <p:to>
                                        <p:strVal val="1"/>
                                      </p:to>
                                    </p:set>
                                    <p:animEffect filter="image" prLst="opacity: 1">
                                      <p:cBhvr rctx="IE">
                                        <p:cTn id="60" dur="indefinite"/>
                                        <p:tgtEl>
                                          <p:spTgt spid="10">
                                            <p:txEl>
                                              <p:pRg st="3" end="3"/>
                                            </p:txEl>
                                          </p:spTgt>
                                        </p:tgtEl>
                                      </p:cBhvr>
                                    </p:animEffect>
                                  </p:childTnLst>
                                </p:cTn>
                              </p:par>
                              <p:par>
                                <p:cTn id="61" presetID="9" presetClass="emph" presetSubtype="0" grpId="1" nodeType="withEffect">
                                  <p:stCondLst>
                                    <p:cond delay="0"/>
                                  </p:stCondLst>
                                  <p:childTnLst>
                                    <p:set>
                                      <p:cBhvr>
                                        <p:cTn id="62" dur="indefinite"/>
                                        <p:tgtEl>
                                          <p:spTgt spid="10">
                                            <p:txEl>
                                              <p:pRg st="4" end="4"/>
                                            </p:txEl>
                                          </p:spTgt>
                                        </p:tgtEl>
                                        <p:attrNameLst>
                                          <p:attrName>style.opacity</p:attrName>
                                        </p:attrNameLst>
                                      </p:cBhvr>
                                      <p:to>
                                        <p:strVal val="1"/>
                                      </p:to>
                                    </p:set>
                                    <p:animEffect filter="image" prLst="opacity: 1">
                                      <p:cBhvr rctx="IE">
                                        <p:cTn id="63" dur="indefinite"/>
                                        <p:tgtEl>
                                          <p:spTgt spid="10">
                                            <p:txEl>
                                              <p:pRg st="4" end="4"/>
                                            </p:txEl>
                                          </p:spTgt>
                                        </p:tgtEl>
                                      </p:cBhvr>
                                    </p:animEffect>
                                  </p:childTnLst>
                                </p:cTn>
                              </p:par>
                              <p:par>
                                <p:cTn id="64" presetID="9" presetClass="emph" presetSubtype="0" grpId="1" nodeType="withEffect">
                                  <p:stCondLst>
                                    <p:cond delay="0"/>
                                  </p:stCondLst>
                                  <p:childTnLst>
                                    <p:set>
                                      <p:cBhvr>
                                        <p:cTn id="65" dur="indefinite"/>
                                        <p:tgtEl>
                                          <p:spTgt spid="10">
                                            <p:txEl>
                                              <p:pRg st="5" end="5"/>
                                            </p:txEl>
                                          </p:spTgt>
                                        </p:tgtEl>
                                        <p:attrNameLst>
                                          <p:attrName>style.opacity</p:attrName>
                                        </p:attrNameLst>
                                      </p:cBhvr>
                                      <p:to>
                                        <p:strVal val="1"/>
                                      </p:to>
                                    </p:set>
                                    <p:animEffect filter="image" prLst="opacity: 1">
                                      <p:cBhvr rctx="IE">
                                        <p:cTn id="66" dur="indefinite"/>
                                        <p:tgtEl>
                                          <p:spTgt spid="10">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mph" presetSubtype="0" grpId="1" nodeType="clickEffect">
                                  <p:stCondLst>
                                    <p:cond delay="0"/>
                                  </p:stCondLst>
                                  <p:childTnLst>
                                    <p:set>
                                      <p:cBhvr>
                                        <p:cTn id="70" dur="indefinite"/>
                                        <p:tgtEl>
                                          <p:spTgt spid="12">
                                            <p:txEl>
                                              <p:pRg st="0" end="0"/>
                                            </p:txEl>
                                          </p:spTgt>
                                        </p:tgtEl>
                                        <p:attrNameLst>
                                          <p:attrName>style.opacity</p:attrName>
                                        </p:attrNameLst>
                                      </p:cBhvr>
                                      <p:to>
                                        <p:strVal val="1"/>
                                      </p:to>
                                    </p:set>
                                    <p:animEffect filter="image" prLst="opacity: 1">
                                      <p:cBhvr rctx="IE">
                                        <p:cTn id="71" dur="indefinite"/>
                                        <p:tgtEl>
                                          <p:spTgt spid="12">
                                            <p:txEl>
                                              <p:pRg st="0" end="0"/>
                                            </p:txEl>
                                          </p:spTgt>
                                        </p:tgtEl>
                                      </p:cBhvr>
                                    </p:animEffect>
                                  </p:childTnLst>
                                </p:cTn>
                              </p:par>
                              <p:par>
                                <p:cTn id="72" presetID="9" presetClass="emph" presetSubtype="0" grpId="1" nodeType="withEffect">
                                  <p:stCondLst>
                                    <p:cond delay="0"/>
                                  </p:stCondLst>
                                  <p:childTnLst>
                                    <p:set>
                                      <p:cBhvr>
                                        <p:cTn id="73" dur="indefinite"/>
                                        <p:tgtEl>
                                          <p:spTgt spid="11">
                                            <p:txEl>
                                              <p:pRg st="0" end="0"/>
                                            </p:txEl>
                                          </p:spTgt>
                                        </p:tgtEl>
                                        <p:attrNameLst>
                                          <p:attrName>style.opacity</p:attrName>
                                        </p:attrNameLst>
                                      </p:cBhvr>
                                      <p:to>
                                        <p:strVal val="1"/>
                                      </p:to>
                                    </p:set>
                                    <p:animEffect filter="image" prLst="opacity: 1">
                                      <p:cBhvr rctx="IE">
                                        <p:cTn id="74" dur="indefinite"/>
                                        <p:tgtEl>
                                          <p:spTgt spid="11">
                                            <p:txEl>
                                              <p:pRg st="0" end="0"/>
                                            </p:txEl>
                                          </p:spTgt>
                                        </p:tgtEl>
                                      </p:cBhvr>
                                    </p:animEffect>
                                  </p:childTnLst>
                                </p:cTn>
                              </p:par>
                              <p:par>
                                <p:cTn id="75" presetID="9" presetClass="emph" presetSubtype="0" grpId="1" nodeType="withEffect">
                                  <p:stCondLst>
                                    <p:cond delay="0"/>
                                  </p:stCondLst>
                                  <p:childTnLst>
                                    <p:set>
                                      <p:cBhvr>
                                        <p:cTn id="76" dur="indefinite"/>
                                        <p:tgtEl>
                                          <p:spTgt spid="11">
                                            <p:txEl>
                                              <p:pRg st="1" end="1"/>
                                            </p:txEl>
                                          </p:spTgt>
                                        </p:tgtEl>
                                        <p:attrNameLst>
                                          <p:attrName>style.opacity</p:attrName>
                                        </p:attrNameLst>
                                      </p:cBhvr>
                                      <p:to>
                                        <p:strVal val="1"/>
                                      </p:to>
                                    </p:set>
                                    <p:animEffect filter="image" prLst="opacity: 1">
                                      <p:cBhvr rctx="IE">
                                        <p:cTn id="77" dur="indefinite"/>
                                        <p:tgtEl>
                                          <p:spTgt spid="11">
                                            <p:txEl>
                                              <p:pRg st="1" end="1"/>
                                            </p:txEl>
                                          </p:spTgt>
                                        </p:tgtEl>
                                      </p:cBhvr>
                                    </p:animEffect>
                                  </p:childTnLst>
                                </p:cTn>
                              </p:par>
                              <p:par>
                                <p:cTn id="78" presetID="9" presetClass="emph" presetSubtype="0" grpId="2" nodeType="withEffect">
                                  <p:stCondLst>
                                    <p:cond delay="0"/>
                                  </p:stCondLst>
                                  <p:childTnLst>
                                    <p:set>
                                      <p:cBhvr>
                                        <p:cTn id="79" dur="indefinite"/>
                                        <p:tgtEl>
                                          <p:spTgt spid="9">
                                            <p:txEl>
                                              <p:pRg st="0" end="0"/>
                                            </p:txEl>
                                          </p:spTgt>
                                        </p:tgtEl>
                                        <p:attrNameLst>
                                          <p:attrName>style.opacity</p:attrName>
                                        </p:attrNameLst>
                                      </p:cBhvr>
                                      <p:to>
                                        <p:strVal val="0.25"/>
                                      </p:to>
                                    </p:set>
                                    <p:animEffect filter="image" prLst="opacity: 0.25">
                                      <p:cBhvr rctx="IE">
                                        <p:cTn id="80" dur="indefinite"/>
                                        <p:tgtEl>
                                          <p:spTgt spid="9">
                                            <p:txEl>
                                              <p:pRg st="0" end="0"/>
                                            </p:txEl>
                                          </p:spTgt>
                                        </p:tgtEl>
                                      </p:cBhvr>
                                    </p:animEffect>
                                  </p:childTnLst>
                                </p:cTn>
                              </p:par>
                              <p:par>
                                <p:cTn id="81" presetID="9" presetClass="emph" presetSubtype="0" grpId="2" nodeType="withEffect">
                                  <p:stCondLst>
                                    <p:cond delay="0"/>
                                  </p:stCondLst>
                                  <p:childTnLst>
                                    <p:set>
                                      <p:cBhvr>
                                        <p:cTn id="82" dur="indefinite"/>
                                        <p:tgtEl>
                                          <p:spTgt spid="10">
                                            <p:txEl>
                                              <p:pRg st="0" end="0"/>
                                            </p:txEl>
                                          </p:spTgt>
                                        </p:tgtEl>
                                        <p:attrNameLst>
                                          <p:attrName>style.opacity</p:attrName>
                                        </p:attrNameLst>
                                      </p:cBhvr>
                                      <p:to>
                                        <p:strVal val="0.25"/>
                                      </p:to>
                                    </p:set>
                                    <p:animEffect filter="image" prLst="opacity: 0.25">
                                      <p:cBhvr rctx="IE">
                                        <p:cTn id="83" dur="indefinite"/>
                                        <p:tgtEl>
                                          <p:spTgt spid="10">
                                            <p:txEl>
                                              <p:pRg st="0" end="0"/>
                                            </p:txEl>
                                          </p:spTgt>
                                        </p:tgtEl>
                                      </p:cBhvr>
                                    </p:animEffect>
                                  </p:childTnLst>
                                </p:cTn>
                              </p:par>
                              <p:par>
                                <p:cTn id="84" presetID="9" presetClass="emph" presetSubtype="0" grpId="2" nodeType="withEffect">
                                  <p:stCondLst>
                                    <p:cond delay="0"/>
                                  </p:stCondLst>
                                  <p:childTnLst>
                                    <p:set>
                                      <p:cBhvr>
                                        <p:cTn id="85" dur="indefinite"/>
                                        <p:tgtEl>
                                          <p:spTgt spid="10">
                                            <p:txEl>
                                              <p:pRg st="1" end="1"/>
                                            </p:txEl>
                                          </p:spTgt>
                                        </p:tgtEl>
                                        <p:attrNameLst>
                                          <p:attrName>style.opacity</p:attrName>
                                        </p:attrNameLst>
                                      </p:cBhvr>
                                      <p:to>
                                        <p:strVal val="0.25"/>
                                      </p:to>
                                    </p:set>
                                    <p:animEffect filter="image" prLst="opacity: 0.25">
                                      <p:cBhvr rctx="IE">
                                        <p:cTn id="86" dur="indefinite"/>
                                        <p:tgtEl>
                                          <p:spTgt spid="10">
                                            <p:txEl>
                                              <p:pRg st="1" end="1"/>
                                            </p:txEl>
                                          </p:spTgt>
                                        </p:tgtEl>
                                      </p:cBhvr>
                                    </p:animEffect>
                                  </p:childTnLst>
                                </p:cTn>
                              </p:par>
                              <p:par>
                                <p:cTn id="87" presetID="9" presetClass="emph" presetSubtype="0" grpId="2" nodeType="withEffect">
                                  <p:stCondLst>
                                    <p:cond delay="0"/>
                                  </p:stCondLst>
                                  <p:childTnLst>
                                    <p:set>
                                      <p:cBhvr>
                                        <p:cTn id="88" dur="indefinite"/>
                                        <p:tgtEl>
                                          <p:spTgt spid="10">
                                            <p:txEl>
                                              <p:pRg st="2" end="2"/>
                                            </p:txEl>
                                          </p:spTgt>
                                        </p:tgtEl>
                                        <p:attrNameLst>
                                          <p:attrName>style.opacity</p:attrName>
                                        </p:attrNameLst>
                                      </p:cBhvr>
                                      <p:to>
                                        <p:strVal val="0.25"/>
                                      </p:to>
                                    </p:set>
                                    <p:animEffect filter="image" prLst="opacity: 0.25">
                                      <p:cBhvr rctx="IE">
                                        <p:cTn id="89" dur="indefinite"/>
                                        <p:tgtEl>
                                          <p:spTgt spid="10">
                                            <p:txEl>
                                              <p:pRg st="2" end="2"/>
                                            </p:txEl>
                                          </p:spTgt>
                                        </p:tgtEl>
                                      </p:cBhvr>
                                    </p:animEffect>
                                  </p:childTnLst>
                                </p:cTn>
                              </p:par>
                              <p:par>
                                <p:cTn id="90" presetID="9" presetClass="emph" presetSubtype="0" grpId="2" nodeType="withEffect">
                                  <p:stCondLst>
                                    <p:cond delay="0"/>
                                  </p:stCondLst>
                                  <p:childTnLst>
                                    <p:set>
                                      <p:cBhvr>
                                        <p:cTn id="91" dur="indefinite"/>
                                        <p:tgtEl>
                                          <p:spTgt spid="10">
                                            <p:txEl>
                                              <p:pRg st="3" end="3"/>
                                            </p:txEl>
                                          </p:spTgt>
                                        </p:tgtEl>
                                        <p:attrNameLst>
                                          <p:attrName>style.opacity</p:attrName>
                                        </p:attrNameLst>
                                      </p:cBhvr>
                                      <p:to>
                                        <p:strVal val="0.25"/>
                                      </p:to>
                                    </p:set>
                                    <p:animEffect filter="image" prLst="opacity: 0.25">
                                      <p:cBhvr rctx="IE">
                                        <p:cTn id="92" dur="indefinite"/>
                                        <p:tgtEl>
                                          <p:spTgt spid="10">
                                            <p:txEl>
                                              <p:pRg st="3" end="3"/>
                                            </p:txEl>
                                          </p:spTgt>
                                        </p:tgtEl>
                                      </p:cBhvr>
                                    </p:animEffect>
                                  </p:childTnLst>
                                </p:cTn>
                              </p:par>
                              <p:par>
                                <p:cTn id="93" presetID="9" presetClass="emph" presetSubtype="0" grpId="2" nodeType="withEffect">
                                  <p:stCondLst>
                                    <p:cond delay="0"/>
                                  </p:stCondLst>
                                  <p:childTnLst>
                                    <p:set>
                                      <p:cBhvr>
                                        <p:cTn id="94" dur="indefinite"/>
                                        <p:tgtEl>
                                          <p:spTgt spid="10">
                                            <p:txEl>
                                              <p:pRg st="4" end="4"/>
                                            </p:txEl>
                                          </p:spTgt>
                                        </p:tgtEl>
                                        <p:attrNameLst>
                                          <p:attrName>style.opacity</p:attrName>
                                        </p:attrNameLst>
                                      </p:cBhvr>
                                      <p:to>
                                        <p:strVal val="0.25"/>
                                      </p:to>
                                    </p:set>
                                    <p:animEffect filter="image" prLst="opacity: 0.25">
                                      <p:cBhvr rctx="IE">
                                        <p:cTn id="95" dur="indefinite"/>
                                        <p:tgtEl>
                                          <p:spTgt spid="10">
                                            <p:txEl>
                                              <p:pRg st="4" end="4"/>
                                            </p:txEl>
                                          </p:spTgt>
                                        </p:tgtEl>
                                      </p:cBhvr>
                                    </p:animEffect>
                                  </p:childTnLst>
                                </p:cTn>
                              </p:par>
                              <p:par>
                                <p:cTn id="96" presetID="9" presetClass="emph" presetSubtype="0" grpId="2" nodeType="withEffect">
                                  <p:stCondLst>
                                    <p:cond delay="0"/>
                                  </p:stCondLst>
                                  <p:childTnLst>
                                    <p:set>
                                      <p:cBhvr>
                                        <p:cTn id="97" dur="indefinite"/>
                                        <p:tgtEl>
                                          <p:spTgt spid="10">
                                            <p:txEl>
                                              <p:pRg st="5" end="5"/>
                                            </p:txEl>
                                          </p:spTgt>
                                        </p:tgtEl>
                                        <p:attrNameLst>
                                          <p:attrName>style.opacity</p:attrName>
                                        </p:attrNameLst>
                                      </p:cBhvr>
                                      <p:to>
                                        <p:strVal val="0.25"/>
                                      </p:to>
                                    </p:set>
                                    <p:animEffect filter="image" prLst="opacity: 0.25">
                                      <p:cBhvr rctx="IE">
                                        <p:cTn id="98" dur="indefinite"/>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uiExpand="1" build="p"/>
      <p:bldP spid="9" grpId="0" build="p"/>
      <p:bldP spid="9" grpId="1" build="p"/>
      <p:bldP spid="9" grpId="2" build="p"/>
      <p:bldP spid="10" grpId="0" build="p"/>
      <p:bldP spid="10" grpId="1" build="p"/>
      <p:bldP spid="10" grpId="2" build="p"/>
      <p:bldP spid="11" grpId="0" build="p"/>
      <p:bldP spid="11" grpId="1" uiExpand="1" build="allAtOnce"/>
      <p:bldP spid="12" grpId="0" build="p"/>
      <p:bldP spid="12" grpId="1" build="allAtOnce"/>
    </p:bldLst>
  </p:timing>
</p:sld>
</file>

<file path=ppt/theme/theme1.xml><?xml version="1.0" encoding="utf-8"?>
<a:theme xmlns:a="http://schemas.openxmlformats.org/drawingml/2006/main" name="Continental North America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North American continent presentation (widescreen).potx" id="{9BCD087D-7D15-4935-9A6F-8C8F414B806B}" vid="{F70B2F2B-E334-4403-A327-17999BAEB2DF}"/>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maps series, North American continent presentation (widescreen)</Template>
  <TotalTime>391</TotalTime>
  <Words>2956</Words>
  <Application>Microsoft Office PowerPoint</Application>
  <PresentationFormat>Custom</PresentationFormat>
  <Paragraphs>306</Paragraphs>
  <Slides>26</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Century Gothic</vt:lpstr>
      <vt:lpstr>Continental North America 16x9</vt:lpstr>
      <vt:lpstr>Predicting US OIL rig ACTIVITY</vt:lpstr>
      <vt:lpstr>Why oil and gas?</vt:lpstr>
      <vt:lpstr>WHAT’S The problem with oil and gas?</vt:lpstr>
      <vt:lpstr>WHY PREDICT OIL RIGS?</vt:lpstr>
      <vt:lpstr>Who might benefit from this?</vt:lpstr>
      <vt:lpstr>WHERE ARE WE AT TODAY?</vt:lpstr>
      <vt:lpstr>What factors can affect rig count?</vt:lpstr>
      <vt:lpstr>Data wrangling and analysis</vt:lpstr>
      <vt:lpstr>What data will be used?</vt:lpstr>
      <vt:lpstr>How do the data relate to rig count?</vt:lpstr>
      <vt:lpstr>OIL PRICE</vt:lpstr>
      <vt:lpstr>US OIL DATA</vt:lpstr>
      <vt:lpstr>OPEC production</vt:lpstr>
      <vt:lpstr>World consumption</vt:lpstr>
      <vt:lpstr>Model training and performance</vt:lpstr>
      <vt:lpstr>model objective</vt:lpstr>
      <vt:lpstr>Modelling OVERVIEW</vt:lpstr>
      <vt:lpstr>Classification categories</vt:lpstr>
      <vt:lpstr>Data split</vt:lpstr>
      <vt:lpstr>Model training</vt:lpstr>
      <vt:lpstr>Model evaluation</vt:lpstr>
      <vt:lpstr>Model selection</vt:lpstr>
      <vt:lpstr>Model performance</vt:lpstr>
      <vt:lpstr>FUTURE IMPROVEMENTS</vt:lpstr>
      <vt:lpstr>FUTURE IMPROVEMENTS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US OIL rig count</dc:title>
  <dc:creator>Bryan Spencer</dc:creator>
  <cp:lastModifiedBy>Bryan Spencer</cp:lastModifiedBy>
  <cp:revision>30</cp:revision>
  <dcterms:created xsi:type="dcterms:W3CDTF">2020-11-12T03:57:50Z</dcterms:created>
  <dcterms:modified xsi:type="dcterms:W3CDTF">2020-11-12T21:18:39Z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